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4" r:id="rId23"/>
    <p:sldId id="277" r:id="rId24"/>
    <p:sldId id="278" r:id="rId25"/>
    <p:sldId id="279" r:id="rId26"/>
    <p:sldId id="281" r:id="rId27"/>
    <p:sldId id="280" r:id="rId28"/>
    <p:sldId id="282" r:id="rId29"/>
    <p:sldId id="293" r:id="rId30"/>
    <p:sldId id="283" r:id="rId31"/>
    <p:sldId id="284" r:id="rId32"/>
    <p:sldId id="285" r:id="rId33"/>
    <p:sldId id="286" r:id="rId34"/>
    <p:sldId id="287" r:id="rId35"/>
    <p:sldId id="292" r:id="rId36"/>
    <p:sldId id="291" r:id="rId37"/>
    <p:sldId id="288" r:id="rId38"/>
    <p:sldId id="289"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83BCCD"/>
    <a:srgbClr val="526372"/>
    <a:srgbClr val="961C07"/>
    <a:srgbClr val="129712"/>
    <a:srgbClr val="060C04"/>
    <a:srgbClr val="600A08"/>
    <a:srgbClr val="FBEE9F"/>
    <a:srgbClr val="101909"/>
    <a:srgbClr val="E4D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5" autoAdjust="0"/>
    <p:restoredTop sz="94660"/>
  </p:normalViewPr>
  <p:slideViewPr>
    <p:cSldViewPr snapToGrid="0">
      <p:cViewPr varScale="1">
        <p:scale>
          <a:sx n="55" d="100"/>
          <a:sy n="55" d="100"/>
        </p:scale>
        <p:origin x="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E5A94-C764-4C22-BBC6-D27FAF52C809}" type="datetimeFigureOut">
              <a:rPr lang="en-US" smtClean="0"/>
              <a:t>6/15/2017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60854-3DCC-4267-95B2-F9C271407C4A}" type="slidenum">
              <a:rPr lang="en-US" smtClean="0"/>
              <a:t>‹#›</a:t>
            </a:fld>
            <a:endParaRPr lang="en-US"/>
          </a:p>
        </p:txBody>
      </p:sp>
    </p:spTree>
    <p:extLst>
      <p:ext uri="{BB962C8B-B14F-4D97-AF65-F5344CB8AC3E}">
        <p14:creationId xmlns:p14="http://schemas.microsoft.com/office/powerpoint/2010/main" val="149867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60854-3DCC-4267-95B2-F9C271407C4A}" type="slidenum">
              <a:rPr lang="en-US" smtClean="0"/>
              <a:t>34</a:t>
            </a:fld>
            <a:endParaRPr lang="en-US"/>
          </a:p>
        </p:txBody>
      </p:sp>
    </p:spTree>
    <p:extLst>
      <p:ext uri="{BB962C8B-B14F-4D97-AF65-F5344CB8AC3E}">
        <p14:creationId xmlns:p14="http://schemas.microsoft.com/office/powerpoint/2010/main" val="104359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567B54-9AE4-4BCF-8D21-7777129ACC7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383881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67B54-9AE4-4BCF-8D21-7777129ACC7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163860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67B54-9AE4-4BCF-8D21-7777129ACC7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94734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67B54-9AE4-4BCF-8D21-7777129ACC7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273965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67B54-9AE4-4BCF-8D21-7777129ACC7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134205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567B54-9AE4-4BCF-8D21-7777129ACC74}"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361358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67B54-9AE4-4BCF-8D21-7777129ACC74}" type="datetimeFigureOut">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385602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67B54-9AE4-4BCF-8D21-7777129ACC74}" type="datetimeFigureOut">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10922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67B54-9AE4-4BCF-8D21-7777129ACC74}" type="datetimeFigureOut">
              <a:rPr lang="en-US" smtClean="0"/>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185823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67B54-9AE4-4BCF-8D21-7777129ACC74}"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397975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67B54-9AE4-4BCF-8D21-7777129ACC74}"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8D0B1-47C4-4F83-881E-14B42266C21F}" type="slidenum">
              <a:rPr lang="en-US" smtClean="0"/>
              <a:t>‹#›</a:t>
            </a:fld>
            <a:endParaRPr lang="en-US"/>
          </a:p>
        </p:txBody>
      </p:sp>
    </p:spTree>
    <p:extLst>
      <p:ext uri="{BB962C8B-B14F-4D97-AF65-F5344CB8AC3E}">
        <p14:creationId xmlns:p14="http://schemas.microsoft.com/office/powerpoint/2010/main" val="88504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67B54-9AE4-4BCF-8D21-7777129ACC74}" type="datetimeFigureOut">
              <a:rPr lang="en-US" smtClean="0"/>
              <a:t>6/15/2017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8D0B1-47C4-4F83-881E-14B42266C21F}" type="slidenum">
              <a:rPr lang="en-US" smtClean="0"/>
              <a:t>‹#›</a:t>
            </a:fld>
            <a:endParaRPr lang="en-US"/>
          </a:p>
        </p:txBody>
      </p:sp>
    </p:spTree>
    <p:extLst>
      <p:ext uri="{BB962C8B-B14F-4D97-AF65-F5344CB8AC3E}">
        <p14:creationId xmlns:p14="http://schemas.microsoft.com/office/powerpoint/2010/main" val="2980105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6003639" y="2967335"/>
            <a:ext cx="184731" cy="1200329"/>
          </a:xfrm>
          <a:prstGeom prst="rect">
            <a:avLst/>
          </a:prstGeom>
          <a:noFill/>
        </p:spPr>
        <p:txBody>
          <a:bodyPr wrap="none" lIns="91440" tIns="45720" rIns="91440" bIns="45720">
            <a:spAutoFit/>
          </a:bodyPr>
          <a:lstStyle/>
          <a:p>
            <a:pPr algn="ctr"/>
            <a:endParaRPr lang="en-US" sz="72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
        <p:nvSpPr>
          <p:cNvPr id="9" name="Rectangle 8"/>
          <p:cNvSpPr/>
          <p:nvPr/>
        </p:nvSpPr>
        <p:spPr>
          <a:xfrm>
            <a:off x="410985" y="1900719"/>
            <a:ext cx="11370037" cy="3046988"/>
          </a:xfrm>
          <a:prstGeom prst="rect">
            <a:avLst/>
          </a:prstGeom>
          <a:noFill/>
        </p:spPr>
        <p:txBody>
          <a:bodyPr wrap="none" lIns="91440" tIns="45720" rIns="91440" bIns="45720">
            <a:spAutoFit/>
          </a:bodyPr>
          <a:lstStyle/>
          <a:p>
            <a:pPr algn="ctr"/>
            <a:r>
              <a:rPr lang="en-US" sz="9600" b="1" cap="none" spc="50" dirty="0" smtClean="0">
                <a:ln w="0"/>
                <a:solidFill>
                  <a:schemeClr val="bg2">
                    <a:lumMod val="10000"/>
                  </a:schemeClr>
                </a:solidFill>
                <a:effectLst>
                  <a:innerShdw blurRad="63500" dist="50800" dir="13500000">
                    <a:srgbClr val="000000">
                      <a:alpha val="50000"/>
                    </a:srgbClr>
                  </a:innerShdw>
                </a:effectLst>
                <a:latin typeface="+mj-lt"/>
              </a:rPr>
              <a:t>Choose Your Own Story:</a:t>
            </a:r>
          </a:p>
          <a:p>
            <a:pPr algn="ctr"/>
            <a:r>
              <a:rPr lang="en-US" sz="9600" b="1" spc="50" dirty="0" smtClean="0">
                <a:ln w="0"/>
                <a:solidFill>
                  <a:schemeClr val="bg2">
                    <a:lumMod val="10000"/>
                  </a:schemeClr>
                </a:solidFill>
                <a:effectLst>
                  <a:innerShdw blurRad="63500" dist="50800" dir="13500000">
                    <a:srgbClr val="000000">
                      <a:alpha val="50000"/>
                    </a:srgbClr>
                  </a:innerShdw>
                </a:effectLst>
                <a:latin typeface="+mj-lt"/>
              </a:rPr>
              <a:t>The Cold War</a:t>
            </a:r>
            <a:endParaRPr lang="en-US" sz="9600" b="1" cap="none" spc="50" dirty="0">
              <a:ln w="0"/>
              <a:solidFill>
                <a:schemeClr val="bg2">
                  <a:lumMod val="10000"/>
                </a:schemeClr>
              </a:solidFill>
              <a:effectLst>
                <a:innerShdw blurRad="63500" dist="50800" dir="13500000">
                  <a:srgbClr val="000000">
                    <a:alpha val="50000"/>
                  </a:srgbClr>
                </a:innerShdw>
              </a:effectLst>
              <a:latin typeface="+mj-lt"/>
            </a:endParaRPr>
          </a:p>
        </p:txBody>
      </p:sp>
    </p:spTree>
    <p:extLst>
      <p:ext uri="{BB962C8B-B14F-4D97-AF65-F5344CB8AC3E}">
        <p14:creationId xmlns:p14="http://schemas.microsoft.com/office/powerpoint/2010/main" val="2242733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The Results of Option #5:</a:t>
            </a:r>
            <a:endParaRPr lang="en-US" dirty="0"/>
          </a:p>
        </p:txBody>
      </p:sp>
      <p:sp>
        <p:nvSpPr>
          <p:cNvPr id="3" name="Content Placeholder 2"/>
          <p:cNvSpPr>
            <a:spLocks noGrp="1"/>
          </p:cNvSpPr>
          <p:nvPr>
            <p:ph idx="1"/>
          </p:nvPr>
        </p:nvSpPr>
        <p:spPr>
          <a:xfrm>
            <a:off x="838200" y="1173163"/>
            <a:ext cx="10515600" cy="4351338"/>
          </a:xfrm>
        </p:spPr>
        <p:txBody>
          <a:bodyPr>
            <a:noAutofit/>
          </a:bodyPr>
          <a:lstStyle/>
          <a:p>
            <a:pPr marL="0" indent="0">
              <a:lnSpc>
                <a:spcPct val="120000"/>
              </a:lnSpc>
              <a:buNone/>
            </a:pPr>
            <a:r>
              <a:rPr lang="en-US" sz="2100" dirty="0" smtClean="0">
                <a:solidFill>
                  <a:srgbClr val="FBEE9F"/>
                </a:solidFill>
              </a:rPr>
              <a:t>You have decided to take a </a:t>
            </a:r>
            <a:r>
              <a:rPr lang="en-US" sz="2100" dirty="0" err="1" smtClean="0">
                <a:solidFill>
                  <a:srgbClr val="FBEE9F"/>
                </a:solidFill>
              </a:rPr>
              <a:t>hard-line</a:t>
            </a:r>
            <a:r>
              <a:rPr lang="en-US" sz="2100" dirty="0" smtClean="0">
                <a:solidFill>
                  <a:srgbClr val="FBEE9F"/>
                </a:solidFill>
              </a:rPr>
              <a:t> stand against communism.  Your attempt at diplomacy made you look weak and now the voters in the US wish they would have elected the other candidate.  You call a press conference and outline a plan to stop communism from spreading to other nations and help citizens who live in communist nations overthrow their governments if they wish.  This </a:t>
            </a:r>
            <a:r>
              <a:rPr lang="en-US" sz="2100" dirty="0" err="1" smtClean="0">
                <a:solidFill>
                  <a:srgbClr val="FBEE9F"/>
                </a:solidFill>
              </a:rPr>
              <a:t>hard-line</a:t>
            </a:r>
            <a:r>
              <a:rPr lang="en-US" sz="2100" dirty="0" smtClean="0">
                <a:solidFill>
                  <a:srgbClr val="FBEE9F"/>
                </a:solidFill>
              </a:rPr>
              <a:t> stance gets you rave reviews from US citizens, but it makes President Yeltsin angry.  Yeltsin decides he is going to put nuclear weapons in Siberia, the eastern most region of Russia.  These nuclear missiles are easily in range of the west coast of North America. Your cabinet is pushing you to put missiles in the Philippines. </a:t>
            </a:r>
            <a:endParaRPr lang="en-US" sz="2100" dirty="0">
              <a:solidFill>
                <a:srgbClr val="FBEE9F"/>
              </a:solidFill>
            </a:endParaRPr>
          </a:p>
        </p:txBody>
      </p:sp>
      <p:sp>
        <p:nvSpPr>
          <p:cNvPr id="4" name="TextBox 3"/>
          <p:cNvSpPr txBox="1"/>
          <p:nvPr/>
        </p:nvSpPr>
        <p:spPr>
          <a:xfrm>
            <a:off x="2339340" y="5979314"/>
            <a:ext cx="7513319"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3193469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Your Choices:</a:t>
            </a:r>
            <a:endParaRPr lang="en-US" dirty="0"/>
          </a:p>
        </p:txBody>
      </p:sp>
      <p:sp>
        <p:nvSpPr>
          <p:cNvPr id="3" name="Content Placeholder 2"/>
          <p:cNvSpPr>
            <a:spLocks noGrp="1"/>
          </p:cNvSpPr>
          <p:nvPr>
            <p:ph idx="1"/>
          </p:nvPr>
        </p:nvSpPr>
        <p:spPr>
          <a:xfrm>
            <a:off x="838200" y="1294766"/>
            <a:ext cx="10515600" cy="4351338"/>
          </a:xfrm>
        </p:spPr>
        <p:txBody>
          <a:bodyPr>
            <a:noAutofit/>
          </a:bodyPr>
          <a:lstStyle/>
          <a:p>
            <a:pPr marL="0" indent="0">
              <a:lnSpc>
                <a:spcPct val="100000"/>
              </a:lnSpc>
              <a:spcBef>
                <a:spcPts val="1200"/>
              </a:spcBef>
              <a:spcAft>
                <a:spcPts val="1200"/>
              </a:spcAft>
              <a:buNone/>
            </a:pPr>
            <a:r>
              <a:rPr lang="en-US" sz="2400" b="1" i="1" u="sng" dirty="0" smtClean="0">
                <a:solidFill>
                  <a:srgbClr val="FBEE9F"/>
                </a:solidFill>
                <a:hlinkClick r:id="rId2" action="ppaction://hlinksldjump"/>
              </a:rPr>
              <a:t>Option #7:</a:t>
            </a:r>
            <a:r>
              <a:rPr lang="en-US" sz="2400" i="1" dirty="0" smtClean="0">
                <a:solidFill>
                  <a:srgbClr val="FBEE9F"/>
                </a:solidFill>
              </a:rPr>
              <a:t> </a:t>
            </a:r>
            <a:r>
              <a:rPr lang="en-US" sz="2400" dirty="0" smtClean="0">
                <a:solidFill>
                  <a:srgbClr val="FBEE9F"/>
                </a:solidFill>
              </a:rPr>
              <a:t>You can put the missiles on your Air Force base in the Philippines.  This would give you a way to retaliate if the Soviets tried anything.  It also allows you to show you are not messing around. </a:t>
            </a:r>
          </a:p>
          <a:p>
            <a:pPr marL="0" indent="0" algn="ctr">
              <a:lnSpc>
                <a:spcPct val="100000"/>
              </a:lnSpc>
              <a:spcBef>
                <a:spcPts val="1200"/>
              </a:spcBef>
              <a:spcAft>
                <a:spcPts val="1200"/>
              </a:spcAft>
              <a:buNone/>
            </a:pPr>
            <a:r>
              <a:rPr lang="en-US" sz="3200" b="1" u="sng" dirty="0" smtClean="0"/>
              <a:t>OR</a:t>
            </a:r>
          </a:p>
          <a:p>
            <a:pPr marL="0" indent="0">
              <a:lnSpc>
                <a:spcPct val="100000"/>
              </a:lnSpc>
              <a:spcBef>
                <a:spcPts val="1200"/>
              </a:spcBef>
              <a:spcAft>
                <a:spcPts val="1200"/>
              </a:spcAft>
              <a:buNone/>
            </a:pPr>
            <a:r>
              <a:rPr lang="en-US" sz="2400" b="1" i="1" u="sng" dirty="0" smtClean="0">
                <a:solidFill>
                  <a:srgbClr val="FBEE9F"/>
                </a:solidFill>
                <a:hlinkClick r:id="rId3" action="ppaction://hlinksldjump"/>
              </a:rPr>
              <a:t>Option #8:</a:t>
            </a:r>
            <a:r>
              <a:rPr lang="en-US" sz="2400" dirty="0" smtClean="0">
                <a:solidFill>
                  <a:srgbClr val="FBEE9F"/>
                </a:solidFill>
              </a:rPr>
              <a:t> You realize you tried the </a:t>
            </a:r>
            <a:r>
              <a:rPr lang="en-US" sz="2400" dirty="0" err="1" smtClean="0">
                <a:solidFill>
                  <a:srgbClr val="FBEE9F"/>
                </a:solidFill>
              </a:rPr>
              <a:t>hard-line</a:t>
            </a:r>
            <a:r>
              <a:rPr lang="en-US" sz="2400" dirty="0" smtClean="0">
                <a:solidFill>
                  <a:srgbClr val="FBEE9F"/>
                </a:solidFill>
              </a:rPr>
              <a:t> stance and it back fired.  You decide that now is the time to resume diplomacy.  Maybe the best action to take would be to form a coalition of other nations against the Soviets or open some back channel communication with President Yeltsin.  </a:t>
            </a:r>
            <a:endParaRPr lang="en-US" sz="2400" dirty="0">
              <a:solidFill>
                <a:srgbClr val="FBEE9F"/>
              </a:solidFill>
            </a:endParaRPr>
          </a:p>
        </p:txBody>
      </p:sp>
    </p:spTree>
    <p:extLst>
      <p:ext uri="{BB962C8B-B14F-4D97-AF65-F5344CB8AC3E}">
        <p14:creationId xmlns:p14="http://schemas.microsoft.com/office/powerpoint/2010/main" val="2966339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060C04"/>
                </a:solidFill>
              </a:rPr>
              <a:t>The Results of Option #6:</a:t>
            </a:r>
            <a:endParaRPr lang="en-US" dirty="0">
              <a:solidFill>
                <a:srgbClr val="060C04"/>
              </a:solidFill>
            </a:endParaRPr>
          </a:p>
        </p:txBody>
      </p:sp>
      <p:sp>
        <p:nvSpPr>
          <p:cNvPr id="3" name="Content Placeholder 2"/>
          <p:cNvSpPr>
            <a:spLocks noGrp="1"/>
          </p:cNvSpPr>
          <p:nvPr>
            <p:ph idx="1"/>
          </p:nvPr>
        </p:nvSpPr>
        <p:spPr>
          <a:xfrm>
            <a:off x="838200" y="1325563"/>
            <a:ext cx="10515600" cy="4351338"/>
          </a:xfrm>
        </p:spPr>
        <p:txBody>
          <a:bodyPr>
            <a:normAutofit fontScale="77500" lnSpcReduction="20000"/>
          </a:bodyPr>
          <a:lstStyle/>
          <a:p>
            <a:pPr marL="0" indent="0">
              <a:lnSpc>
                <a:spcPct val="120000"/>
              </a:lnSpc>
              <a:buNone/>
            </a:pPr>
            <a:r>
              <a:rPr lang="en-US" dirty="0" smtClean="0">
                <a:solidFill>
                  <a:srgbClr val="FBEE9F"/>
                </a:solidFill>
              </a:rPr>
              <a:t>You have decided to hold to your diplomacy strategy. You know that if you put missiles in the Philippines it would escalate the situation. In theory, this was a great idea.  The problem is now everyone hates you. Your presidential approval rating is the lowest ever. Congress is trying to find a way to impeach you and the media is calling you every name in the book. Everyone thinks you are weak and gutless. One good thing that has happened is a possible chance for backdoor diplomacy. It seems that President Yeltsin might be sending a message through his agents to see how war can be avoided. This sounds promising but it might not move quickly enough with the pressure voters and congress are putting on you. </a:t>
            </a:r>
            <a:endParaRPr lang="en-US" dirty="0">
              <a:solidFill>
                <a:srgbClr val="FBEE9F"/>
              </a:solidFill>
            </a:endParaRPr>
          </a:p>
        </p:txBody>
      </p:sp>
      <p:sp>
        <p:nvSpPr>
          <p:cNvPr id="4" name="TextBox 3"/>
          <p:cNvSpPr txBox="1"/>
          <p:nvPr/>
        </p:nvSpPr>
        <p:spPr>
          <a:xfrm>
            <a:off x="2472344" y="6025034"/>
            <a:ext cx="7247312"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r>
              <a:rPr lang="en-US" sz="2400" b="1" dirty="0" smtClean="0">
                <a:solidFill>
                  <a:srgbClr val="FFC000"/>
                </a:solidFill>
              </a:rPr>
              <a:t> </a:t>
            </a:r>
            <a:endParaRPr lang="en-US" sz="2400" b="1" dirty="0">
              <a:solidFill>
                <a:srgbClr val="FFC000"/>
              </a:solidFill>
            </a:endParaRPr>
          </a:p>
        </p:txBody>
      </p:sp>
    </p:spTree>
    <p:extLst>
      <p:ext uri="{BB962C8B-B14F-4D97-AF65-F5344CB8AC3E}">
        <p14:creationId xmlns:p14="http://schemas.microsoft.com/office/powerpoint/2010/main" val="31423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060C04"/>
                </a:solidFill>
              </a:rPr>
              <a:t>Your Choices:</a:t>
            </a:r>
            <a:endParaRPr lang="en-US" dirty="0">
              <a:solidFill>
                <a:srgbClr val="060C04"/>
              </a:solidFill>
            </a:endParaRPr>
          </a:p>
        </p:txBody>
      </p:sp>
      <p:sp>
        <p:nvSpPr>
          <p:cNvPr id="3" name="Content Placeholder 2"/>
          <p:cNvSpPr>
            <a:spLocks noGrp="1"/>
          </p:cNvSpPr>
          <p:nvPr>
            <p:ph idx="1"/>
          </p:nvPr>
        </p:nvSpPr>
        <p:spPr>
          <a:xfrm>
            <a:off x="838200" y="1325562"/>
            <a:ext cx="10515600" cy="5105717"/>
          </a:xfrm>
        </p:spPr>
        <p:txBody>
          <a:bodyPr>
            <a:normAutofit fontScale="92500"/>
          </a:bodyPr>
          <a:lstStyle/>
          <a:p>
            <a:pPr marL="0" indent="0">
              <a:lnSpc>
                <a:spcPct val="110000"/>
              </a:lnSpc>
              <a:buNone/>
            </a:pPr>
            <a:r>
              <a:rPr lang="en-US" b="1" i="1" u="sng" dirty="0" smtClean="0">
                <a:solidFill>
                  <a:srgbClr val="FBEE9F"/>
                </a:solidFill>
                <a:hlinkClick r:id="rId2" action="ppaction://hlinksldjump"/>
              </a:rPr>
              <a:t>Option #7:</a:t>
            </a:r>
            <a:r>
              <a:rPr lang="en-US" dirty="0" smtClean="0">
                <a:solidFill>
                  <a:srgbClr val="FBEE9F"/>
                </a:solidFill>
              </a:rPr>
              <a:t> You </a:t>
            </a:r>
            <a:r>
              <a:rPr lang="en-US" dirty="0">
                <a:solidFill>
                  <a:srgbClr val="FBEE9F"/>
                </a:solidFill>
              </a:rPr>
              <a:t>can opt for a show of strength and put missiles on the Air Force base in the Philippines.  This might get voters off your back and buy you a little time to try more diplomacy.  </a:t>
            </a:r>
          </a:p>
          <a:p>
            <a:pPr marL="0" indent="0" algn="ctr">
              <a:lnSpc>
                <a:spcPct val="110000"/>
              </a:lnSpc>
              <a:buNone/>
            </a:pPr>
            <a:r>
              <a:rPr lang="en-US" sz="3500" b="1" i="1" u="sng" dirty="0" smtClean="0">
                <a:solidFill>
                  <a:srgbClr val="060C04"/>
                </a:solidFill>
              </a:rPr>
              <a:t>OR</a:t>
            </a:r>
            <a:endParaRPr lang="en-US" dirty="0">
              <a:solidFill>
                <a:srgbClr val="FBEE9F"/>
              </a:solidFill>
            </a:endParaRPr>
          </a:p>
          <a:p>
            <a:pPr marL="0" indent="0">
              <a:lnSpc>
                <a:spcPct val="110000"/>
              </a:lnSpc>
              <a:buNone/>
            </a:pPr>
            <a:r>
              <a:rPr lang="en-US" b="1" i="1" u="sng" dirty="0" smtClean="0">
                <a:solidFill>
                  <a:srgbClr val="FBEE9F"/>
                </a:solidFill>
                <a:hlinkClick r:id="rId3" action="ppaction://hlinksldjump"/>
              </a:rPr>
              <a:t>Option #12</a:t>
            </a:r>
            <a:r>
              <a:rPr lang="en-US" b="1" i="1" u="sng" dirty="0" smtClean="0">
                <a:solidFill>
                  <a:srgbClr val="060C04"/>
                </a:solidFill>
              </a:rPr>
              <a:t>:</a:t>
            </a:r>
            <a:r>
              <a:rPr lang="en-US" i="1" dirty="0" smtClean="0">
                <a:solidFill>
                  <a:srgbClr val="FBEE9F"/>
                </a:solidFill>
              </a:rPr>
              <a:t> </a:t>
            </a:r>
            <a:r>
              <a:rPr lang="en-US" dirty="0" smtClean="0">
                <a:solidFill>
                  <a:srgbClr val="FBEE9F"/>
                </a:solidFill>
              </a:rPr>
              <a:t>You </a:t>
            </a:r>
            <a:r>
              <a:rPr lang="en-US" dirty="0">
                <a:solidFill>
                  <a:srgbClr val="FBEE9F"/>
                </a:solidFill>
              </a:rPr>
              <a:t>can keep talking about how diplomacy is your best option and hope that it wins over voters.  While you are doing this you can pursue the back door diplomacy option that might be starting to open </a:t>
            </a:r>
            <a:r>
              <a:rPr lang="en-US" dirty="0" smtClean="0">
                <a:solidFill>
                  <a:srgbClr val="FBEE9F"/>
                </a:solidFill>
              </a:rPr>
              <a:t>up.</a:t>
            </a:r>
            <a:r>
              <a:rPr lang="en-US" dirty="0">
                <a:solidFill>
                  <a:srgbClr val="FBEE9F"/>
                </a:solidFill>
              </a:rPr>
              <a:t> </a:t>
            </a:r>
          </a:p>
          <a:p>
            <a:pPr marL="0" indent="0">
              <a:lnSpc>
                <a:spcPct val="110000"/>
              </a:lnSpc>
              <a:buNone/>
            </a:pPr>
            <a:endParaRPr lang="en-US" dirty="0">
              <a:solidFill>
                <a:srgbClr val="FBEE9F"/>
              </a:solidFill>
            </a:endParaRPr>
          </a:p>
        </p:txBody>
      </p:sp>
    </p:spTree>
    <p:extLst>
      <p:ext uri="{BB962C8B-B14F-4D97-AF65-F5344CB8AC3E}">
        <p14:creationId xmlns:p14="http://schemas.microsoft.com/office/powerpoint/2010/main" val="708163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060C04"/>
                </a:solidFill>
              </a:rPr>
              <a:t>The Results of Option #7:</a:t>
            </a:r>
            <a:endParaRPr lang="en-US" dirty="0">
              <a:solidFill>
                <a:srgbClr val="060C04"/>
              </a:solidFill>
            </a:endParaRPr>
          </a:p>
        </p:txBody>
      </p:sp>
      <p:sp>
        <p:nvSpPr>
          <p:cNvPr id="3" name="Content Placeholder 2"/>
          <p:cNvSpPr>
            <a:spLocks noGrp="1"/>
          </p:cNvSpPr>
          <p:nvPr>
            <p:ph idx="1"/>
          </p:nvPr>
        </p:nvSpPr>
        <p:spPr>
          <a:xfrm>
            <a:off x="838200" y="1325563"/>
            <a:ext cx="10515600" cy="4351338"/>
          </a:xfrm>
        </p:spPr>
        <p:txBody>
          <a:bodyPr>
            <a:normAutofit fontScale="85000" lnSpcReduction="10000"/>
          </a:bodyPr>
          <a:lstStyle/>
          <a:p>
            <a:pPr marL="0" indent="0">
              <a:lnSpc>
                <a:spcPct val="110000"/>
              </a:lnSpc>
              <a:buNone/>
            </a:pPr>
            <a:r>
              <a:rPr lang="en-US" dirty="0" smtClean="0">
                <a:solidFill>
                  <a:srgbClr val="FBEE9F"/>
                </a:solidFill>
              </a:rPr>
              <a:t>You are taking a stand and putting missiles on your Air Force base in the Philippines.  You made sure the world saw you put the missiles on the base and why you were doing it. Other countries are lining up on your side and even a few are siding with the Soviets.  Things are starting to get tense. Your advisors are telling you that you need to take things to the next level and find out what the Soviets are doing.  They are advising that you start fly overs with your high-altitude planes called U2’s or activating your informants in the Russian government. </a:t>
            </a:r>
            <a:endParaRPr lang="en-US" dirty="0">
              <a:solidFill>
                <a:srgbClr val="FBEE9F"/>
              </a:solidFill>
            </a:endParaRPr>
          </a:p>
        </p:txBody>
      </p:sp>
      <p:sp>
        <p:nvSpPr>
          <p:cNvPr id="4" name="TextBox 3"/>
          <p:cNvSpPr txBox="1"/>
          <p:nvPr/>
        </p:nvSpPr>
        <p:spPr>
          <a:xfrm>
            <a:off x="2422814" y="5842154"/>
            <a:ext cx="7346372"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2205783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91206"/>
                </a:solidFill>
              </a:rPr>
              <a:t>Your Choices:</a:t>
            </a:r>
            <a:endParaRPr lang="en-US" dirty="0">
              <a:solidFill>
                <a:srgbClr val="091206"/>
              </a:solidFill>
            </a:endParaRPr>
          </a:p>
        </p:txBody>
      </p:sp>
      <p:sp>
        <p:nvSpPr>
          <p:cNvPr id="3" name="Content Placeholder 2"/>
          <p:cNvSpPr>
            <a:spLocks noGrp="1"/>
          </p:cNvSpPr>
          <p:nvPr>
            <p:ph idx="1"/>
          </p:nvPr>
        </p:nvSpPr>
        <p:spPr>
          <a:xfrm>
            <a:off x="838200" y="1603376"/>
            <a:ext cx="10515600" cy="4705984"/>
          </a:xfrm>
        </p:spPr>
        <p:txBody>
          <a:bodyPr>
            <a:normAutofit fontScale="92500" lnSpcReduction="10000"/>
          </a:bodyPr>
          <a:lstStyle/>
          <a:p>
            <a:pPr marL="0" indent="0">
              <a:lnSpc>
                <a:spcPct val="100000"/>
              </a:lnSpc>
              <a:buNone/>
            </a:pPr>
            <a:r>
              <a:rPr lang="en-US" b="1" i="1" u="sng" dirty="0" smtClean="0">
                <a:solidFill>
                  <a:srgbClr val="FBEE9F"/>
                </a:solidFill>
                <a:hlinkClick r:id="rId2" action="ppaction://hlinksldjump"/>
              </a:rPr>
              <a:t>Option  #9:</a:t>
            </a:r>
            <a:r>
              <a:rPr lang="en-US" b="1" i="1" dirty="0" smtClean="0">
                <a:solidFill>
                  <a:srgbClr val="FBEE9F"/>
                </a:solidFill>
              </a:rPr>
              <a:t> </a:t>
            </a:r>
            <a:r>
              <a:rPr lang="en-US" dirty="0" smtClean="0">
                <a:solidFill>
                  <a:srgbClr val="FBEE9F"/>
                </a:solidFill>
              </a:rPr>
              <a:t>You </a:t>
            </a:r>
            <a:r>
              <a:rPr lang="en-US" dirty="0">
                <a:solidFill>
                  <a:srgbClr val="FBEE9F"/>
                </a:solidFill>
              </a:rPr>
              <a:t>can listen to your advisors and start top secret, high-altitude, flyovers. The U2 planes can take pictures of bases and keep you informed about Soviet military movements. The information you get from fly overs will be reliable, but dangerous to get.  </a:t>
            </a:r>
          </a:p>
          <a:p>
            <a:pPr marL="0" indent="0" algn="ctr">
              <a:lnSpc>
                <a:spcPct val="100000"/>
              </a:lnSpc>
              <a:buNone/>
            </a:pPr>
            <a:r>
              <a:rPr lang="en-US" sz="3500" b="1" i="1" u="sng" dirty="0" smtClean="0">
                <a:solidFill>
                  <a:srgbClr val="060C04"/>
                </a:solidFill>
              </a:rPr>
              <a:t>OR</a:t>
            </a:r>
            <a:endParaRPr lang="en-US" dirty="0">
              <a:solidFill>
                <a:srgbClr val="FBEE9F"/>
              </a:solidFill>
            </a:endParaRPr>
          </a:p>
          <a:p>
            <a:pPr marL="0" indent="0">
              <a:lnSpc>
                <a:spcPct val="100000"/>
              </a:lnSpc>
              <a:buNone/>
            </a:pPr>
            <a:r>
              <a:rPr lang="en-US" b="1" i="1" u="sng" dirty="0" smtClean="0">
                <a:solidFill>
                  <a:srgbClr val="FBEE9F"/>
                </a:solidFill>
                <a:hlinkClick r:id="rId3" action="ppaction://hlinksldjump"/>
              </a:rPr>
              <a:t>Option #10</a:t>
            </a:r>
            <a:r>
              <a:rPr lang="en-US" b="1" i="1" u="sng" dirty="0" smtClean="0">
                <a:solidFill>
                  <a:srgbClr val="060C04"/>
                </a:solidFill>
              </a:rPr>
              <a:t>:</a:t>
            </a:r>
            <a:r>
              <a:rPr lang="en-US" b="1" i="1" dirty="0" smtClean="0">
                <a:solidFill>
                  <a:srgbClr val="FBEE9F"/>
                </a:solidFill>
              </a:rPr>
              <a:t> </a:t>
            </a:r>
            <a:r>
              <a:rPr lang="en-US" dirty="0" smtClean="0">
                <a:solidFill>
                  <a:srgbClr val="FBEE9F"/>
                </a:solidFill>
              </a:rPr>
              <a:t>You </a:t>
            </a:r>
            <a:r>
              <a:rPr lang="en-US" dirty="0">
                <a:solidFill>
                  <a:srgbClr val="FBEE9F"/>
                </a:solidFill>
              </a:rPr>
              <a:t>can activate your informants in the Russian government. </a:t>
            </a:r>
            <a:r>
              <a:rPr lang="en-US" dirty="0" smtClean="0">
                <a:solidFill>
                  <a:srgbClr val="FBEE9F"/>
                </a:solidFill>
              </a:rPr>
              <a:t>You </a:t>
            </a:r>
            <a:r>
              <a:rPr lang="en-US" dirty="0">
                <a:solidFill>
                  <a:srgbClr val="FBEE9F"/>
                </a:solidFill>
              </a:rPr>
              <a:t>can use the information they give you to make decisions. The information might not be as reliable, but it is safer than fly overs</a:t>
            </a:r>
            <a:r>
              <a:rPr lang="en-US" dirty="0" smtClean="0">
                <a:solidFill>
                  <a:srgbClr val="FBEE9F"/>
                </a:solidFill>
              </a:rPr>
              <a:t>.</a:t>
            </a:r>
            <a:endParaRPr lang="en-US" dirty="0">
              <a:solidFill>
                <a:srgbClr val="FBEE9F"/>
              </a:solidFill>
            </a:endParaRPr>
          </a:p>
        </p:txBody>
      </p:sp>
    </p:spTree>
    <p:extLst>
      <p:ext uri="{BB962C8B-B14F-4D97-AF65-F5344CB8AC3E}">
        <p14:creationId xmlns:p14="http://schemas.microsoft.com/office/powerpoint/2010/main" val="1043664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#8:</a:t>
            </a:r>
            <a:endParaRPr lang="en-US" dirty="0">
              <a:solidFill>
                <a:srgbClr val="091206"/>
              </a:solidFill>
            </a:endParaRPr>
          </a:p>
        </p:txBody>
      </p:sp>
      <p:sp>
        <p:nvSpPr>
          <p:cNvPr id="3" name="Content Placeholder 2"/>
          <p:cNvSpPr>
            <a:spLocks noGrp="1"/>
          </p:cNvSpPr>
          <p:nvPr>
            <p:ph idx="1"/>
          </p:nvPr>
        </p:nvSpPr>
        <p:spPr>
          <a:xfrm>
            <a:off x="838200" y="1152669"/>
            <a:ext cx="10515600" cy="4351338"/>
          </a:xfrm>
        </p:spPr>
        <p:txBody>
          <a:bodyPr>
            <a:noAutofit/>
          </a:bodyPr>
          <a:lstStyle/>
          <a:p>
            <a:pPr marL="0" indent="0">
              <a:lnSpc>
                <a:spcPct val="100000"/>
              </a:lnSpc>
              <a:buNone/>
            </a:pPr>
            <a:r>
              <a:rPr lang="en-US" sz="2200" dirty="0">
                <a:solidFill>
                  <a:srgbClr val="FBEE9F"/>
                </a:solidFill>
              </a:rPr>
              <a:t>It did not take you very long to form a coalition of nations to put pressure on the Soviet Union. </a:t>
            </a:r>
            <a:r>
              <a:rPr lang="en-US" sz="2200" dirty="0" smtClean="0">
                <a:solidFill>
                  <a:srgbClr val="FBEE9F"/>
                </a:solidFill>
              </a:rPr>
              <a:t>The United </a:t>
            </a:r>
            <a:r>
              <a:rPr lang="en-US" sz="2200" dirty="0">
                <a:solidFill>
                  <a:srgbClr val="FBEE9F"/>
                </a:solidFill>
              </a:rPr>
              <a:t>Kingdom, </a:t>
            </a:r>
            <a:r>
              <a:rPr lang="en-US" sz="2200" dirty="0" smtClean="0">
                <a:solidFill>
                  <a:srgbClr val="FBEE9F"/>
                </a:solidFill>
              </a:rPr>
              <a:t>France, Italy</a:t>
            </a:r>
            <a:r>
              <a:rPr lang="en-US" sz="2200" dirty="0">
                <a:solidFill>
                  <a:srgbClr val="FBEE9F"/>
                </a:solidFill>
              </a:rPr>
              <a:t>, Greece, and Austria have aligned themselves </a:t>
            </a:r>
            <a:r>
              <a:rPr lang="en-US" sz="2200" dirty="0" smtClean="0">
                <a:solidFill>
                  <a:srgbClr val="FBEE9F"/>
                </a:solidFill>
              </a:rPr>
              <a:t>with you. The Soviet Union </a:t>
            </a:r>
            <a:r>
              <a:rPr lang="en-US" sz="2200" dirty="0">
                <a:solidFill>
                  <a:srgbClr val="FBEE9F"/>
                </a:solidFill>
              </a:rPr>
              <a:t>scrambles to find countries to take their </a:t>
            </a:r>
            <a:r>
              <a:rPr lang="en-US" sz="2200" dirty="0" smtClean="0">
                <a:solidFill>
                  <a:srgbClr val="FBEE9F"/>
                </a:solidFill>
              </a:rPr>
              <a:t>side, </a:t>
            </a:r>
            <a:r>
              <a:rPr lang="en-US" sz="2200" dirty="0">
                <a:solidFill>
                  <a:srgbClr val="FBEE9F"/>
                </a:solidFill>
              </a:rPr>
              <a:t>but they cannot find any. </a:t>
            </a:r>
            <a:r>
              <a:rPr lang="en-US" sz="2200" dirty="0" smtClean="0">
                <a:solidFill>
                  <a:srgbClr val="FBEE9F"/>
                </a:solidFill>
              </a:rPr>
              <a:t>Even China</a:t>
            </a:r>
            <a:r>
              <a:rPr lang="en-US" sz="2200" dirty="0">
                <a:solidFill>
                  <a:srgbClr val="FBEE9F"/>
                </a:solidFill>
              </a:rPr>
              <a:t>, another large Communist nation, </a:t>
            </a:r>
            <a:r>
              <a:rPr lang="en-US" sz="2200" dirty="0" smtClean="0">
                <a:solidFill>
                  <a:srgbClr val="FBEE9F"/>
                </a:solidFill>
              </a:rPr>
              <a:t>has decided </a:t>
            </a:r>
            <a:r>
              <a:rPr lang="en-US" sz="2200" dirty="0">
                <a:solidFill>
                  <a:srgbClr val="FBEE9F"/>
                </a:solidFill>
              </a:rPr>
              <a:t>to sit this one out. </a:t>
            </a:r>
            <a:r>
              <a:rPr lang="en-US" sz="2200" dirty="0" smtClean="0">
                <a:solidFill>
                  <a:srgbClr val="FBEE9F"/>
                </a:solidFill>
              </a:rPr>
              <a:t>Your </a:t>
            </a:r>
            <a:r>
              <a:rPr lang="en-US" sz="2200" dirty="0">
                <a:solidFill>
                  <a:srgbClr val="FBEE9F"/>
                </a:solidFill>
              </a:rPr>
              <a:t>hopes have materialized because word has it that Yeltsin would like to work out a </a:t>
            </a:r>
            <a:r>
              <a:rPr lang="en-US" sz="2200" dirty="0" smtClean="0">
                <a:solidFill>
                  <a:srgbClr val="FBEE9F"/>
                </a:solidFill>
              </a:rPr>
              <a:t>deal because he knows he cannot compete with your coalition. This </a:t>
            </a:r>
            <a:r>
              <a:rPr lang="en-US" sz="2200" dirty="0">
                <a:solidFill>
                  <a:srgbClr val="FBEE9F"/>
                </a:solidFill>
              </a:rPr>
              <a:t>information is coming through back channels because there is no way Yeltsin can make those statements publicly, </a:t>
            </a:r>
            <a:r>
              <a:rPr lang="en-US" sz="2200" dirty="0" smtClean="0">
                <a:solidFill>
                  <a:srgbClr val="FBEE9F"/>
                </a:solidFill>
              </a:rPr>
              <a:t>as the Soviet hardliners would </a:t>
            </a:r>
            <a:r>
              <a:rPr lang="en-US" sz="2200" dirty="0">
                <a:solidFill>
                  <a:srgbClr val="FBEE9F"/>
                </a:solidFill>
              </a:rPr>
              <a:t>eat him alive. </a:t>
            </a:r>
            <a:r>
              <a:rPr lang="en-US" sz="2200" dirty="0" smtClean="0">
                <a:solidFill>
                  <a:srgbClr val="FBEE9F"/>
                </a:solidFill>
              </a:rPr>
              <a:t>The only problem is that the information </a:t>
            </a:r>
            <a:r>
              <a:rPr lang="en-US" sz="2200" dirty="0">
                <a:solidFill>
                  <a:srgbClr val="FBEE9F"/>
                </a:solidFill>
              </a:rPr>
              <a:t>might not be reliable.  </a:t>
            </a:r>
          </a:p>
          <a:p>
            <a:pPr marL="0" indent="0">
              <a:lnSpc>
                <a:spcPct val="100000"/>
              </a:lnSpc>
              <a:buNone/>
            </a:pPr>
            <a:endParaRPr lang="en-US" sz="2200" dirty="0">
              <a:solidFill>
                <a:srgbClr val="FBEE9F"/>
              </a:solidFill>
            </a:endParaRPr>
          </a:p>
        </p:txBody>
      </p:sp>
      <p:sp>
        <p:nvSpPr>
          <p:cNvPr id="4" name="TextBox 3"/>
          <p:cNvSpPr txBox="1"/>
          <p:nvPr/>
        </p:nvSpPr>
        <p:spPr>
          <a:xfrm>
            <a:off x="1973868" y="5958965"/>
            <a:ext cx="8000423" cy="461665"/>
          </a:xfrm>
          <a:prstGeom prst="rect">
            <a:avLst/>
          </a:prstGeom>
          <a:noFill/>
        </p:spPr>
        <p:txBody>
          <a:bodyPr wrap="square" rtlCol="0">
            <a:spAutoFit/>
          </a:bodyPr>
          <a:lstStyle/>
          <a:p>
            <a:pPr algn="ctr"/>
            <a:r>
              <a:rPr lang="en-US" sz="2400" b="1" dirty="0" smtClean="0">
                <a:solidFill>
                  <a:srgbClr val="18300E"/>
                </a:solidFill>
                <a:hlinkClick r:id="" action="ppaction://hlinkshowjump?jump=nextslide"/>
              </a:rPr>
              <a:t>Click Here To Determine Your Next Move</a:t>
            </a:r>
            <a:endParaRPr lang="en-US" sz="2400" b="1" dirty="0">
              <a:solidFill>
                <a:srgbClr val="18300E"/>
              </a:solidFill>
            </a:endParaRPr>
          </a:p>
        </p:txBody>
      </p:sp>
    </p:spTree>
    <p:extLst>
      <p:ext uri="{BB962C8B-B14F-4D97-AF65-F5344CB8AC3E}">
        <p14:creationId xmlns:p14="http://schemas.microsoft.com/office/powerpoint/2010/main" val="174942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nSpc>
                <a:spcPct val="125000"/>
              </a:lnSpc>
            </a:pPr>
            <a:r>
              <a:rPr lang="en-US" dirty="0" smtClean="0">
                <a:solidFill>
                  <a:srgbClr val="091206"/>
                </a:solidFill>
              </a:rPr>
              <a:t>Your Choices: </a:t>
            </a:r>
            <a:endParaRPr lang="en-US" dirty="0">
              <a:solidFill>
                <a:srgbClr val="091206"/>
              </a:solidFill>
            </a:endParaRPr>
          </a:p>
        </p:txBody>
      </p:sp>
      <p:sp>
        <p:nvSpPr>
          <p:cNvPr id="3" name="Content Placeholder 2"/>
          <p:cNvSpPr>
            <a:spLocks noGrp="1"/>
          </p:cNvSpPr>
          <p:nvPr>
            <p:ph idx="1"/>
          </p:nvPr>
        </p:nvSpPr>
        <p:spPr>
          <a:xfrm>
            <a:off x="838200" y="1211262"/>
            <a:ext cx="10515600" cy="4884737"/>
          </a:xfrm>
        </p:spPr>
        <p:txBody>
          <a:bodyPr>
            <a:noAutofit/>
          </a:bodyPr>
          <a:lstStyle/>
          <a:p>
            <a:pPr marL="0" indent="0">
              <a:lnSpc>
                <a:spcPct val="135000"/>
              </a:lnSpc>
              <a:buNone/>
            </a:pPr>
            <a:r>
              <a:rPr lang="en-US" sz="2400" b="1" i="1" u="sng" dirty="0" smtClean="0">
                <a:solidFill>
                  <a:srgbClr val="FBEE9F"/>
                </a:solidFill>
                <a:hlinkClick r:id="rId3" action="ppaction://hlinksldjump"/>
              </a:rPr>
              <a:t>Option #7:</a:t>
            </a:r>
            <a:r>
              <a:rPr lang="en-US" sz="2400" b="1" i="1" dirty="0" smtClean="0">
                <a:solidFill>
                  <a:srgbClr val="FBEE9F"/>
                </a:solidFill>
              </a:rPr>
              <a:t> </a:t>
            </a:r>
            <a:r>
              <a:rPr lang="en-US" sz="2400" dirty="0" smtClean="0">
                <a:solidFill>
                  <a:srgbClr val="FBEE9F"/>
                </a:solidFill>
              </a:rPr>
              <a:t>You can make Yeltsin sweat while you have the upper hand. You can ignore his request for a deal and put your own missiles on your Air Force bases in the Philippines. No need to get the approval of the other nations in your coalition.</a:t>
            </a:r>
          </a:p>
          <a:p>
            <a:pPr marL="0" indent="0" algn="ctr">
              <a:lnSpc>
                <a:spcPct val="135000"/>
              </a:lnSpc>
              <a:buNone/>
            </a:pPr>
            <a:r>
              <a:rPr lang="en-US" b="1" dirty="0" smtClean="0">
                <a:solidFill>
                  <a:srgbClr val="091206"/>
                </a:solidFill>
                <a:latin typeface="+mj-lt"/>
              </a:rPr>
              <a:t> </a:t>
            </a:r>
            <a:r>
              <a:rPr lang="en-US" sz="3200" b="1" i="1" u="sng" dirty="0" smtClean="0">
                <a:solidFill>
                  <a:srgbClr val="060C04"/>
                </a:solidFill>
                <a:latin typeface="+mj-lt"/>
              </a:rPr>
              <a:t>OR</a:t>
            </a:r>
          </a:p>
          <a:p>
            <a:pPr marL="0" indent="0">
              <a:lnSpc>
                <a:spcPct val="135000"/>
              </a:lnSpc>
              <a:buNone/>
            </a:pPr>
            <a:r>
              <a:rPr lang="en-US" sz="2400" b="1" i="1" u="sng" dirty="0" smtClean="0">
                <a:solidFill>
                  <a:srgbClr val="FBEE9F"/>
                </a:solidFill>
                <a:hlinkClick r:id="rId4" action="ppaction://hlinksldjump"/>
              </a:rPr>
              <a:t>Option #16</a:t>
            </a:r>
            <a:r>
              <a:rPr lang="en-US" sz="2400" b="1" i="1" u="sng" dirty="0" smtClean="0">
                <a:solidFill>
                  <a:srgbClr val="060C04"/>
                </a:solidFill>
              </a:rPr>
              <a:t>:</a:t>
            </a:r>
            <a:r>
              <a:rPr lang="en-US" sz="2400" b="1" i="1" dirty="0" smtClean="0">
                <a:solidFill>
                  <a:srgbClr val="FBEE9F"/>
                </a:solidFill>
              </a:rPr>
              <a:t> </a:t>
            </a:r>
            <a:r>
              <a:rPr lang="en-US" sz="2400" dirty="0" smtClean="0">
                <a:solidFill>
                  <a:srgbClr val="FBEE9F"/>
                </a:solidFill>
              </a:rPr>
              <a:t>You can pursue the deal with President Yeltsin. This was the ultimate goal all along but it won’t make you popular with the anti-communist voters.  </a:t>
            </a:r>
            <a:endParaRPr lang="en-US" sz="2400" dirty="0">
              <a:solidFill>
                <a:srgbClr val="FBEE9F"/>
              </a:solidFill>
            </a:endParaRPr>
          </a:p>
        </p:txBody>
      </p:sp>
    </p:spTree>
    <p:extLst>
      <p:ext uri="{BB962C8B-B14F-4D97-AF65-F5344CB8AC3E}">
        <p14:creationId xmlns:p14="http://schemas.microsoft.com/office/powerpoint/2010/main" val="3785548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#9:</a:t>
            </a:r>
            <a:endParaRPr lang="en-US" dirty="0">
              <a:solidFill>
                <a:srgbClr val="091206"/>
              </a:solidFill>
            </a:endParaRPr>
          </a:p>
        </p:txBody>
      </p:sp>
      <p:sp>
        <p:nvSpPr>
          <p:cNvPr id="3" name="Content Placeholder 2"/>
          <p:cNvSpPr>
            <a:spLocks noGrp="1"/>
          </p:cNvSpPr>
          <p:nvPr>
            <p:ph idx="1"/>
          </p:nvPr>
        </p:nvSpPr>
        <p:spPr>
          <a:xfrm>
            <a:off x="838200" y="1393969"/>
            <a:ext cx="10515600" cy="4351338"/>
          </a:xfrm>
        </p:spPr>
        <p:txBody>
          <a:bodyPr>
            <a:normAutofit fontScale="85000" lnSpcReduction="20000"/>
          </a:bodyPr>
          <a:lstStyle/>
          <a:p>
            <a:pPr marL="0" indent="0">
              <a:lnSpc>
                <a:spcPct val="110000"/>
              </a:lnSpc>
              <a:buNone/>
            </a:pPr>
            <a:r>
              <a:rPr lang="en-US" dirty="0">
                <a:solidFill>
                  <a:srgbClr val="FBEE9F"/>
                </a:solidFill>
              </a:rPr>
              <a:t>You have decided to start flyovers.  The information and pictures that the planes are able to get you have proven extremely </a:t>
            </a:r>
            <a:r>
              <a:rPr lang="en-US" dirty="0" smtClean="0">
                <a:solidFill>
                  <a:srgbClr val="FBEE9F"/>
                </a:solidFill>
              </a:rPr>
              <a:t>valuable</a:t>
            </a:r>
            <a:r>
              <a:rPr lang="en-US" dirty="0">
                <a:solidFill>
                  <a:srgbClr val="FBEE9F"/>
                </a:solidFill>
              </a:rPr>
              <a:t>.</a:t>
            </a:r>
            <a:r>
              <a:rPr lang="en-US" dirty="0" smtClean="0">
                <a:solidFill>
                  <a:srgbClr val="FBEE9F"/>
                </a:solidFill>
              </a:rPr>
              <a:t> </a:t>
            </a:r>
            <a:r>
              <a:rPr lang="en-US" dirty="0">
                <a:solidFill>
                  <a:srgbClr val="FBEE9F"/>
                </a:solidFill>
              </a:rPr>
              <a:t>You are able to see where the Soviets are moving their troops and machinery</a:t>
            </a:r>
            <a:r>
              <a:rPr lang="en-US" dirty="0" smtClean="0">
                <a:solidFill>
                  <a:srgbClr val="FBEE9F"/>
                </a:solidFill>
              </a:rPr>
              <a:t>. </a:t>
            </a:r>
            <a:r>
              <a:rPr lang="en-US" dirty="0">
                <a:solidFill>
                  <a:srgbClr val="FBEE9F"/>
                </a:solidFill>
              </a:rPr>
              <a:t>You are also able to see what the Koreans are doing and also monitor the response to your missiles in the Philippines</a:t>
            </a:r>
            <a:r>
              <a:rPr lang="en-US" dirty="0" smtClean="0">
                <a:solidFill>
                  <a:srgbClr val="FBEE9F"/>
                </a:solidFill>
              </a:rPr>
              <a:t>. </a:t>
            </a:r>
            <a:r>
              <a:rPr lang="en-US" dirty="0">
                <a:solidFill>
                  <a:srgbClr val="FBEE9F"/>
                </a:solidFill>
              </a:rPr>
              <a:t>After a few great days of flights your worst fears have happened. </a:t>
            </a:r>
            <a:r>
              <a:rPr lang="en-US" dirty="0" smtClean="0">
                <a:solidFill>
                  <a:srgbClr val="FBEE9F"/>
                </a:solidFill>
              </a:rPr>
              <a:t>A </a:t>
            </a:r>
            <a:r>
              <a:rPr lang="en-US" dirty="0">
                <a:solidFill>
                  <a:srgbClr val="FBEE9F"/>
                </a:solidFill>
              </a:rPr>
              <a:t>U2 flying over Soviet airspace is shot down and the pilot was killed. </a:t>
            </a:r>
            <a:r>
              <a:rPr lang="en-US" dirty="0" smtClean="0">
                <a:solidFill>
                  <a:srgbClr val="FBEE9F"/>
                </a:solidFill>
              </a:rPr>
              <a:t>You </a:t>
            </a:r>
            <a:r>
              <a:rPr lang="en-US" dirty="0">
                <a:solidFill>
                  <a:srgbClr val="FBEE9F"/>
                </a:solidFill>
              </a:rPr>
              <a:t>bombed the rebels in Korea in retaliation but that is not enough</a:t>
            </a:r>
            <a:r>
              <a:rPr lang="en-US" dirty="0" smtClean="0">
                <a:solidFill>
                  <a:srgbClr val="FBEE9F"/>
                </a:solidFill>
              </a:rPr>
              <a:t>. </a:t>
            </a:r>
            <a:r>
              <a:rPr lang="en-US" dirty="0">
                <a:solidFill>
                  <a:srgbClr val="FBEE9F"/>
                </a:solidFill>
              </a:rPr>
              <a:t>The American public is demanding stronger action from their president.   </a:t>
            </a:r>
          </a:p>
        </p:txBody>
      </p:sp>
      <p:sp>
        <p:nvSpPr>
          <p:cNvPr id="4" name="TextBox 3"/>
          <p:cNvSpPr txBox="1"/>
          <p:nvPr/>
        </p:nvSpPr>
        <p:spPr>
          <a:xfrm>
            <a:off x="2313536" y="5897707"/>
            <a:ext cx="7564928"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3297093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1325563"/>
          </a:xfrm>
        </p:spPr>
        <p:txBody>
          <a:bodyPr/>
          <a:lstStyle/>
          <a:p>
            <a:r>
              <a:rPr lang="en-US" dirty="0" smtClean="0">
                <a:solidFill>
                  <a:srgbClr val="091206"/>
                </a:solidFill>
              </a:rPr>
              <a:t>Your Choices:</a:t>
            </a:r>
            <a:endParaRPr lang="en-US" dirty="0">
              <a:solidFill>
                <a:srgbClr val="091206"/>
              </a:solidFill>
            </a:endParaRPr>
          </a:p>
        </p:txBody>
      </p:sp>
      <p:sp>
        <p:nvSpPr>
          <p:cNvPr id="3" name="Content Placeholder 2"/>
          <p:cNvSpPr>
            <a:spLocks noGrp="1"/>
          </p:cNvSpPr>
          <p:nvPr>
            <p:ph idx="1"/>
          </p:nvPr>
        </p:nvSpPr>
        <p:spPr>
          <a:xfrm>
            <a:off x="838200" y="1436688"/>
            <a:ext cx="10515600" cy="4351338"/>
          </a:xfrm>
        </p:spPr>
        <p:txBody>
          <a:bodyPr>
            <a:normAutofit fontScale="85000" lnSpcReduction="20000"/>
          </a:bodyPr>
          <a:lstStyle/>
          <a:p>
            <a:pPr marL="0" indent="0">
              <a:lnSpc>
                <a:spcPct val="110000"/>
              </a:lnSpc>
              <a:buNone/>
            </a:pPr>
            <a:r>
              <a:rPr lang="en-US" b="1" i="1" u="sng" dirty="0" smtClean="0">
                <a:latin typeface="Lucida Sans Typewriter" panose="020B0509030504030204" pitchFamily="49" charset="0"/>
                <a:hlinkClick r:id="rId2" action="ppaction://hlinksldjump"/>
              </a:rPr>
              <a:t>Option #11</a:t>
            </a:r>
            <a:r>
              <a:rPr lang="en-US" dirty="0" smtClean="0">
                <a:latin typeface="Lucida Sans Typewriter" panose="020B0509030504030204" pitchFamily="49" charset="0"/>
              </a:rPr>
              <a:t>: </a:t>
            </a:r>
            <a:r>
              <a:rPr lang="en-US" dirty="0" smtClean="0">
                <a:solidFill>
                  <a:srgbClr val="FBEE9F"/>
                </a:solidFill>
                <a:latin typeface="Lucida Sans Typewriter" panose="020B0509030504030204" pitchFamily="49" charset="0"/>
              </a:rPr>
              <a:t>You </a:t>
            </a:r>
            <a:r>
              <a:rPr lang="en-US" dirty="0">
                <a:solidFill>
                  <a:srgbClr val="FBEE9F"/>
                </a:solidFill>
                <a:latin typeface="Lucida Sans Typewriter" panose="020B0509030504030204" pitchFamily="49" charset="0"/>
              </a:rPr>
              <a:t>can send ground troops in through bases that you have in Turkey and start bombing runs on </a:t>
            </a:r>
            <a:r>
              <a:rPr lang="en-US" dirty="0" smtClean="0">
                <a:solidFill>
                  <a:srgbClr val="FBEE9F"/>
                </a:solidFill>
                <a:latin typeface="Lucida Sans Typewriter" panose="020B0509030504030204" pitchFamily="49" charset="0"/>
              </a:rPr>
              <a:t>Soviet </a:t>
            </a:r>
            <a:r>
              <a:rPr lang="en-US" dirty="0">
                <a:solidFill>
                  <a:srgbClr val="FBEE9F"/>
                </a:solidFill>
                <a:latin typeface="Lucida Sans Typewriter" panose="020B0509030504030204" pitchFamily="49" charset="0"/>
              </a:rPr>
              <a:t>bases to neutralize </a:t>
            </a:r>
            <a:r>
              <a:rPr lang="en-US" dirty="0" smtClean="0">
                <a:solidFill>
                  <a:srgbClr val="FBEE9F"/>
                </a:solidFill>
                <a:latin typeface="Lucida Sans Typewriter" panose="020B0509030504030204" pitchFamily="49" charset="0"/>
              </a:rPr>
              <a:t>any counter </a:t>
            </a:r>
            <a:r>
              <a:rPr lang="en-US" dirty="0">
                <a:solidFill>
                  <a:srgbClr val="FBEE9F"/>
                </a:solidFill>
                <a:latin typeface="Lucida Sans Typewriter" panose="020B0509030504030204" pitchFamily="49" charset="0"/>
              </a:rPr>
              <a:t>attack.  You have up-to-date information with your U2 </a:t>
            </a:r>
            <a:r>
              <a:rPr lang="en-US" dirty="0" smtClean="0">
                <a:solidFill>
                  <a:srgbClr val="FBEE9F"/>
                </a:solidFill>
                <a:latin typeface="Lucida Sans Typewriter" panose="020B0509030504030204" pitchFamily="49" charset="0"/>
              </a:rPr>
              <a:t>photos </a:t>
            </a:r>
            <a:r>
              <a:rPr lang="en-US" dirty="0">
                <a:solidFill>
                  <a:srgbClr val="FBEE9F"/>
                </a:solidFill>
                <a:latin typeface="Lucida Sans Typewriter" panose="020B0509030504030204" pitchFamily="49" charset="0"/>
              </a:rPr>
              <a:t>and striking first could cripple the USSR. </a:t>
            </a:r>
            <a:r>
              <a:rPr lang="en-US" dirty="0">
                <a:latin typeface="Lucida Sans Typewriter" panose="020B0509030504030204" pitchFamily="49" charset="0"/>
              </a:rPr>
              <a:t> </a:t>
            </a:r>
          </a:p>
          <a:p>
            <a:pPr marL="0" indent="0" algn="ctr">
              <a:lnSpc>
                <a:spcPct val="110000"/>
              </a:lnSpc>
              <a:buNone/>
            </a:pPr>
            <a:r>
              <a:rPr lang="en-US" sz="3500" b="1" i="1" u="sng" dirty="0" smtClean="0">
                <a:solidFill>
                  <a:srgbClr val="091206"/>
                </a:solidFill>
                <a:latin typeface="Lucida Sans Typewriter" panose="020B0509030504030204" pitchFamily="49" charset="0"/>
              </a:rPr>
              <a:t>OR</a:t>
            </a:r>
            <a:endParaRPr lang="en-US" sz="3500" b="1" i="1" u="sng" dirty="0">
              <a:solidFill>
                <a:srgbClr val="091206"/>
              </a:solidFill>
              <a:latin typeface="Lucida Sans Typewriter" panose="020B0509030504030204" pitchFamily="49" charset="0"/>
            </a:endParaRPr>
          </a:p>
          <a:p>
            <a:pPr marL="0" indent="0">
              <a:lnSpc>
                <a:spcPct val="110000"/>
              </a:lnSpc>
              <a:buNone/>
            </a:pPr>
            <a:r>
              <a:rPr lang="en-US" dirty="0">
                <a:latin typeface="Lucida Sans Typewriter" panose="020B0509030504030204" pitchFamily="49" charset="0"/>
              </a:rPr>
              <a:t> </a:t>
            </a:r>
          </a:p>
          <a:p>
            <a:pPr marL="0" indent="0">
              <a:lnSpc>
                <a:spcPct val="110000"/>
              </a:lnSpc>
              <a:buNone/>
            </a:pPr>
            <a:r>
              <a:rPr lang="en-US" b="1" i="1" u="sng" dirty="0" smtClean="0">
                <a:latin typeface="Lucida Sans Typewriter" panose="020B0509030504030204" pitchFamily="49" charset="0"/>
                <a:hlinkClick r:id="rId3" action="ppaction://hlinksldjump"/>
              </a:rPr>
              <a:t>Option #15</a:t>
            </a:r>
            <a:r>
              <a:rPr lang="en-US" dirty="0" smtClean="0">
                <a:latin typeface="Lucida Sans Typewriter" panose="020B0509030504030204" pitchFamily="49" charset="0"/>
              </a:rPr>
              <a:t>: </a:t>
            </a:r>
            <a:r>
              <a:rPr lang="en-US" dirty="0" smtClean="0">
                <a:solidFill>
                  <a:srgbClr val="FBEE9F"/>
                </a:solidFill>
                <a:latin typeface="Lucida Sans Typewriter" panose="020B0509030504030204" pitchFamily="49" charset="0"/>
              </a:rPr>
              <a:t>You </a:t>
            </a:r>
            <a:r>
              <a:rPr lang="en-US" dirty="0">
                <a:solidFill>
                  <a:srgbClr val="FBEE9F"/>
                </a:solidFill>
                <a:latin typeface="Lucida Sans Typewriter" panose="020B0509030504030204" pitchFamily="49" charset="0"/>
              </a:rPr>
              <a:t>can put additional missiles on your bases in Turkey.  This strengthens your position against the </a:t>
            </a:r>
            <a:r>
              <a:rPr lang="en-US" dirty="0" smtClean="0">
                <a:solidFill>
                  <a:srgbClr val="FBEE9F"/>
                </a:solidFill>
                <a:latin typeface="Lucida Sans Typewriter" panose="020B0509030504030204" pitchFamily="49" charset="0"/>
              </a:rPr>
              <a:t>Soviets </a:t>
            </a:r>
            <a:r>
              <a:rPr lang="en-US" dirty="0">
                <a:solidFill>
                  <a:srgbClr val="FBEE9F"/>
                </a:solidFill>
                <a:latin typeface="Lucida Sans Typewriter" panose="020B0509030504030204" pitchFamily="49" charset="0"/>
              </a:rPr>
              <a:t>and allows you to retaliate indirectly for your U2 being shot down.  </a:t>
            </a:r>
          </a:p>
          <a:p>
            <a:pPr marL="0" indent="0">
              <a:lnSpc>
                <a:spcPct val="110000"/>
              </a:lnSpc>
              <a:buNone/>
            </a:pPr>
            <a:endParaRPr lang="en-US" dirty="0">
              <a:latin typeface="Lucida Sans Typewriter" panose="020B0509030504030204" pitchFamily="49" charset="0"/>
            </a:endParaRPr>
          </a:p>
        </p:txBody>
      </p:sp>
    </p:spTree>
    <p:extLst>
      <p:ext uri="{BB962C8B-B14F-4D97-AF65-F5344CB8AC3E}">
        <p14:creationId xmlns:p14="http://schemas.microsoft.com/office/powerpoint/2010/main" val="49308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 y="126810"/>
            <a:ext cx="10378440" cy="1325563"/>
          </a:xfrm>
        </p:spPr>
        <p:txBody>
          <a:bodyPr>
            <a:normAutofit/>
          </a:bodyPr>
          <a:lstStyle/>
          <a:p>
            <a:r>
              <a:rPr lang="en-US" sz="4800" dirty="0" smtClean="0">
                <a:solidFill>
                  <a:srgbClr val="091206"/>
                </a:solidFill>
                <a:latin typeface="Bernard MT Condensed" panose="02050806060905020404" pitchFamily="18" charset="0"/>
              </a:rPr>
              <a:t>The Scenario:</a:t>
            </a:r>
            <a:endParaRPr lang="en-US" sz="4800" dirty="0">
              <a:solidFill>
                <a:srgbClr val="091206"/>
              </a:solidFill>
              <a:latin typeface="Bernard MT Condensed" panose="02050806060905020404" pitchFamily="18" charset="0"/>
            </a:endParaRPr>
          </a:p>
        </p:txBody>
      </p:sp>
      <p:sp>
        <p:nvSpPr>
          <p:cNvPr id="3" name="Content Placeholder 2"/>
          <p:cNvSpPr>
            <a:spLocks noGrp="1"/>
          </p:cNvSpPr>
          <p:nvPr>
            <p:ph idx="1"/>
          </p:nvPr>
        </p:nvSpPr>
        <p:spPr>
          <a:xfrm>
            <a:off x="396240" y="1251257"/>
            <a:ext cx="11582400" cy="5006533"/>
          </a:xfrm>
        </p:spPr>
        <p:txBody>
          <a:bodyPr>
            <a:noAutofit/>
          </a:bodyPr>
          <a:lstStyle/>
          <a:p>
            <a:pPr marL="0" indent="0">
              <a:lnSpc>
                <a:spcPct val="100000"/>
              </a:lnSpc>
              <a:buNone/>
            </a:pPr>
            <a:r>
              <a:rPr lang="en-US" sz="2100" dirty="0">
                <a:solidFill>
                  <a:schemeClr val="tx2">
                    <a:lumMod val="40000"/>
                    <a:lumOff val="60000"/>
                  </a:schemeClr>
                </a:solidFill>
              </a:rPr>
              <a:t>It is 1960, and you have just been elected President of the United States. </a:t>
            </a:r>
            <a:r>
              <a:rPr lang="en-US" sz="2100" dirty="0" smtClean="0">
                <a:solidFill>
                  <a:schemeClr val="tx2">
                    <a:lumMod val="40000"/>
                    <a:lumOff val="60000"/>
                  </a:schemeClr>
                </a:solidFill>
              </a:rPr>
              <a:t>The United States </a:t>
            </a:r>
            <a:r>
              <a:rPr lang="en-US" sz="2100" dirty="0">
                <a:solidFill>
                  <a:schemeClr val="tx2">
                    <a:lumMod val="40000"/>
                    <a:lumOff val="60000"/>
                  </a:schemeClr>
                </a:solidFill>
              </a:rPr>
              <a:t>is deep in the middle of a war of ideologies with the Soviet Union. </a:t>
            </a:r>
            <a:r>
              <a:rPr lang="en-US" sz="2100" dirty="0" smtClean="0">
                <a:solidFill>
                  <a:schemeClr val="tx2">
                    <a:lumMod val="40000"/>
                    <a:lumOff val="60000"/>
                  </a:schemeClr>
                </a:solidFill>
              </a:rPr>
              <a:t>The </a:t>
            </a:r>
            <a:r>
              <a:rPr lang="en-US" sz="2100" dirty="0">
                <a:solidFill>
                  <a:schemeClr val="tx2">
                    <a:lumMod val="40000"/>
                    <a:lumOff val="60000"/>
                  </a:schemeClr>
                </a:solidFill>
              </a:rPr>
              <a:t>Soviet Union, or USSR, is a communist nation. </a:t>
            </a:r>
            <a:r>
              <a:rPr lang="en-US" sz="2100" dirty="0" smtClean="0">
                <a:solidFill>
                  <a:schemeClr val="tx2">
                    <a:lumMod val="40000"/>
                    <a:lumOff val="60000"/>
                  </a:schemeClr>
                </a:solidFill>
              </a:rPr>
              <a:t>Communist </a:t>
            </a:r>
            <a:r>
              <a:rPr lang="en-US" sz="2100" dirty="0">
                <a:solidFill>
                  <a:schemeClr val="tx2">
                    <a:lumMod val="40000"/>
                    <a:lumOff val="60000"/>
                  </a:schemeClr>
                </a:solidFill>
              </a:rPr>
              <a:t>ideas are the polar opposite of the democratic ideas of the United </a:t>
            </a:r>
            <a:r>
              <a:rPr lang="en-US" sz="2100" dirty="0" smtClean="0">
                <a:solidFill>
                  <a:schemeClr val="tx2">
                    <a:lumMod val="40000"/>
                    <a:lumOff val="60000"/>
                  </a:schemeClr>
                </a:solidFill>
              </a:rPr>
              <a:t>States. The </a:t>
            </a:r>
            <a:r>
              <a:rPr lang="en-US" sz="2100" dirty="0">
                <a:solidFill>
                  <a:schemeClr val="tx2">
                    <a:lumMod val="40000"/>
                    <a:lumOff val="60000"/>
                  </a:schemeClr>
                </a:solidFill>
              </a:rPr>
              <a:t>Cold War has been heating </a:t>
            </a:r>
            <a:r>
              <a:rPr lang="en-US" sz="2100" dirty="0" smtClean="0">
                <a:solidFill>
                  <a:schemeClr val="tx2">
                    <a:lumMod val="40000"/>
                    <a:lumOff val="60000"/>
                  </a:schemeClr>
                </a:solidFill>
              </a:rPr>
              <a:t>up. The </a:t>
            </a:r>
            <a:r>
              <a:rPr lang="en-US" sz="2100" dirty="0">
                <a:solidFill>
                  <a:schemeClr val="tx2">
                    <a:lumMod val="40000"/>
                    <a:lumOff val="60000"/>
                  </a:schemeClr>
                </a:solidFill>
              </a:rPr>
              <a:t>Soviets have obtained nuclear weapons and have been helping communist leaders in other countries overthrow their democratic governments. </a:t>
            </a:r>
            <a:r>
              <a:rPr lang="en-US" sz="2100" dirty="0" smtClean="0">
                <a:solidFill>
                  <a:schemeClr val="tx2">
                    <a:lumMod val="40000"/>
                    <a:lumOff val="60000"/>
                  </a:schemeClr>
                </a:solidFill>
              </a:rPr>
              <a:t>You </a:t>
            </a:r>
            <a:r>
              <a:rPr lang="en-US" sz="2100" dirty="0">
                <a:solidFill>
                  <a:schemeClr val="tx2">
                    <a:lumMod val="40000"/>
                    <a:lumOff val="60000"/>
                  </a:schemeClr>
                </a:solidFill>
              </a:rPr>
              <a:t>won your election by vowing to deal with the Soviets and establish US dominance of the Cold War. </a:t>
            </a:r>
            <a:r>
              <a:rPr lang="en-US" sz="2100" dirty="0" smtClean="0">
                <a:solidFill>
                  <a:schemeClr val="tx2">
                    <a:lumMod val="40000"/>
                    <a:lumOff val="60000"/>
                  </a:schemeClr>
                </a:solidFill>
              </a:rPr>
              <a:t>A </a:t>
            </a:r>
            <a:r>
              <a:rPr lang="en-US" sz="2100" dirty="0">
                <a:solidFill>
                  <a:schemeClr val="tx2">
                    <a:lumMod val="40000"/>
                    <a:lumOff val="60000"/>
                  </a:schemeClr>
                </a:solidFill>
              </a:rPr>
              <a:t>few months into your administration the USSR just elected a new President, Vladimir Yeltsin. </a:t>
            </a:r>
            <a:r>
              <a:rPr lang="en-US" sz="2100" dirty="0" smtClean="0">
                <a:solidFill>
                  <a:schemeClr val="tx2">
                    <a:lumMod val="40000"/>
                    <a:lumOff val="60000"/>
                  </a:schemeClr>
                </a:solidFill>
              </a:rPr>
              <a:t>This </a:t>
            </a:r>
            <a:r>
              <a:rPr lang="en-US" sz="2100" dirty="0">
                <a:solidFill>
                  <a:schemeClr val="tx2">
                    <a:lumMod val="40000"/>
                    <a:lumOff val="60000"/>
                  </a:schemeClr>
                </a:solidFill>
              </a:rPr>
              <a:t>new president does not appear to be a </a:t>
            </a:r>
            <a:r>
              <a:rPr lang="en-US" sz="2100" dirty="0" err="1">
                <a:solidFill>
                  <a:schemeClr val="tx2">
                    <a:lumMod val="40000"/>
                    <a:lumOff val="60000"/>
                  </a:schemeClr>
                </a:solidFill>
              </a:rPr>
              <a:t>hard-line</a:t>
            </a:r>
            <a:r>
              <a:rPr lang="en-US" sz="2100" dirty="0">
                <a:solidFill>
                  <a:schemeClr val="tx2">
                    <a:lumMod val="40000"/>
                    <a:lumOff val="60000"/>
                  </a:schemeClr>
                </a:solidFill>
              </a:rPr>
              <a:t> communist like his predecessor.  </a:t>
            </a:r>
            <a:endParaRPr lang="en-US" sz="2100" dirty="0" smtClean="0">
              <a:solidFill>
                <a:schemeClr val="tx2">
                  <a:lumMod val="40000"/>
                  <a:lumOff val="60000"/>
                </a:schemeClr>
              </a:solidFill>
            </a:endParaRPr>
          </a:p>
          <a:p>
            <a:pPr marL="0" indent="0">
              <a:lnSpc>
                <a:spcPct val="100000"/>
              </a:lnSpc>
              <a:buNone/>
            </a:pPr>
            <a:endParaRPr lang="en-US" sz="2100" dirty="0">
              <a:solidFill>
                <a:schemeClr val="tx2">
                  <a:lumMod val="40000"/>
                  <a:lumOff val="60000"/>
                </a:schemeClr>
              </a:solidFill>
            </a:endParaRPr>
          </a:p>
          <a:p>
            <a:pPr marL="0" indent="0" algn="ctr">
              <a:lnSpc>
                <a:spcPct val="100000"/>
              </a:lnSpc>
              <a:buNone/>
            </a:pPr>
            <a:r>
              <a:rPr lang="en-US" sz="2100" dirty="0" smtClean="0">
                <a:solidFill>
                  <a:schemeClr val="tx2">
                    <a:lumMod val="40000"/>
                    <a:lumOff val="60000"/>
                  </a:schemeClr>
                </a:solidFill>
              </a:rPr>
              <a:t>Now that an new Soviet president has been elected, will you use diplomacy or more hardline tactics to eliminate the communist threat?</a:t>
            </a:r>
            <a:endParaRPr lang="en-US" sz="2100" dirty="0">
              <a:solidFill>
                <a:schemeClr val="tx2">
                  <a:lumMod val="40000"/>
                  <a:lumOff val="60000"/>
                </a:schemeClr>
              </a:solidFill>
            </a:endParaRPr>
          </a:p>
        </p:txBody>
      </p:sp>
      <p:sp>
        <p:nvSpPr>
          <p:cNvPr id="4" name="TextBox 3"/>
          <p:cNvSpPr txBox="1"/>
          <p:nvPr/>
        </p:nvSpPr>
        <p:spPr>
          <a:xfrm>
            <a:off x="2706370" y="6257790"/>
            <a:ext cx="6779260"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See Your Options</a:t>
            </a:r>
            <a:endParaRPr lang="en-US" sz="2400" b="1" dirty="0">
              <a:solidFill>
                <a:srgbClr val="FFC000"/>
              </a:solidFill>
            </a:endParaRPr>
          </a:p>
        </p:txBody>
      </p:sp>
    </p:spTree>
    <p:extLst>
      <p:ext uri="{BB962C8B-B14F-4D97-AF65-F5344CB8AC3E}">
        <p14:creationId xmlns:p14="http://schemas.microsoft.com/office/powerpoint/2010/main" val="1372032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#10:</a:t>
            </a:r>
            <a:endParaRPr lang="en-US" dirty="0">
              <a:solidFill>
                <a:srgbClr val="091206"/>
              </a:solidFill>
            </a:endParaRPr>
          </a:p>
        </p:txBody>
      </p:sp>
      <p:sp>
        <p:nvSpPr>
          <p:cNvPr id="3" name="Content Placeholder 2"/>
          <p:cNvSpPr>
            <a:spLocks noGrp="1"/>
          </p:cNvSpPr>
          <p:nvPr>
            <p:ph idx="1"/>
          </p:nvPr>
        </p:nvSpPr>
        <p:spPr>
          <a:xfrm>
            <a:off x="838200" y="1393969"/>
            <a:ext cx="10515600" cy="4351338"/>
          </a:xfrm>
        </p:spPr>
        <p:txBody>
          <a:bodyPr>
            <a:normAutofit fontScale="70000" lnSpcReduction="20000"/>
          </a:bodyPr>
          <a:lstStyle/>
          <a:p>
            <a:pPr marL="0" indent="0">
              <a:lnSpc>
                <a:spcPct val="110000"/>
              </a:lnSpc>
              <a:buNone/>
            </a:pPr>
            <a:r>
              <a:rPr lang="en-US" dirty="0">
                <a:solidFill>
                  <a:srgbClr val="FBEE9F"/>
                </a:solidFill>
              </a:rPr>
              <a:t>You have decided to activate your Russian informants. </a:t>
            </a:r>
            <a:r>
              <a:rPr lang="en-US" dirty="0" smtClean="0">
                <a:solidFill>
                  <a:srgbClr val="FBEE9F"/>
                </a:solidFill>
              </a:rPr>
              <a:t>It </a:t>
            </a:r>
            <a:r>
              <a:rPr lang="en-US" dirty="0">
                <a:solidFill>
                  <a:srgbClr val="FBEE9F"/>
                </a:solidFill>
              </a:rPr>
              <a:t>does not take very long to learn lots of valuable information. </a:t>
            </a:r>
            <a:r>
              <a:rPr lang="en-US" dirty="0" smtClean="0">
                <a:solidFill>
                  <a:srgbClr val="FBEE9F"/>
                </a:solidFill>
              </a:rPr>
              <a:t>First</a:t>
            </a:r>
            <a:r>
              <a:rPr lang="en-US" dirty="0">
                <a:solidFill>
                  <a:srgbClr val="FBEE9F"/>
                </a:solidFill>
              </a:rPr>
              <a:t>, you learn that Yeltsin is the hardliner you thought he was but Vice President Karloff is much more open to diplomacy. </a:t>
            </a:r>
            <a:r>
              <a:rPr lang="en-US" dirty="0" smtClean="0">
                <a:solidFill>
                  <a:srgbClr val="FBEE9F"/>
                </a:solidFill>
              </a:rPr>
              <a:t>You </a:t>
            </a:r>
            <a:r>
              <a:rPr lang="en-US" dirty="0">
                <a:solidFill>
                  <a:srgbClr val="FBEE9F"/>
                </a:solidFill>
              </a:rPr>
              <a:t>learn that President Yeltsin has plans to invade other nations such as Poland and Czechoslovakia and establish satellite countries he can exploit for workers and natural resources</a:t>
            </a:r>
            <a:r>
              <a:rPr lang="en-US" dirty="0" smtClean="0">
                <a:solidFill>
                  <a:srgbClr val="FBEE9F"/>
                </a:solidFill>
              </a:rPr>
              <a:t>. </a:t>
            </a:r>
            <a:r>
              <a:rPr lang="en-US" dirty="0">
                <a:solidFill>
                  <a:srgbClr val="FBEE9F"/>
                </a:solidFill>
              </a:rPr>
              <a:t>You informants also relay the downfalls of communism.  Grocery stores are empty because workers are refusing to keep up with demand and people are thrown in prison or killed for the smallest things. </a:t>
            </a:r>
            <a:r>
              <a:rPr lang="en-US" dirty="0" smtClean="0">
                <a:solidFill>
                  <a:srgbClr val="FBEE9F"/>
                </a:solidFill>
              </a:rPr>
              <a:t>The </a:t>
            </a:r>
            <a:r>
              <a:rPr lang="en-US" dirty="0">
                <a:solidFill>
                  <a:srgbClr val="FBEE9F"/>
                </a:solidFill>
              </a:rPr>
              <a:t>most important information you learn is that President Yeltsin’s security detail is not very trust worth. </a:t>
            </a:r>
            <a:r>
              <a:rPr lang="en-US" dirty="0" smtClean="0">
                <a:solidFill>
                  <a:srgbClr val="FBEE9F"/>
                </a:solidFill>
              </a:rPr>
              <a:t>Your </a:t>
            </a:r>
            <a:r>
              <a:rPr lang="en-US" dirty="0">
                <a:solidFill>
                  <a:srgbClr val="FBEE9F"/>
                </a:solidFill>
              </a:rPr>
              <a:t>informants have learned of a way to poison him and make it look like an </a:t>
            </a:r>
            <a:r>
              <a:rPr lang="en-US" dirty="0" smtClean="0">
                <a:solidFill>
                  <a:srgbClr val="FBEE9F"/>
                </a:solidFill>
              </a:rPr>
              <a:t>accident. With </a:t>
            </a:r>
            <a:r>
              <a:rPr lang="en-US" dirty="0">
                <a:solidFill>
                  <a:srgbClr val="FBEE9F"/>
                </a:solidFill>
              </a:rPr>
              <a:t>Yeltsin out of the way, there is a chance President Karloff would take over and be much more reasonable. </a:t>
            </a:r>
          </a:p>
        </p:txBody>
      </p:sp>
      <p:sp>
        <p:nvSpPr>
          <p:cNvPr id="4" name="TextBox 3"/>
          <p:cNvSpPr txBox="1"/>
          <p:nvPr/>
        </p:nvSpPr>
        <p:spPr>
          <a:xfrm>
            <a:off x="2313536" y="5897707"/>
            <a:ext cx="7564928"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2455040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1325563"/>
          </a:xfrm>
        </p:spPr>
        <p:txBody>
          <a:bodyPr/>
          <a:lstStyle/>
          <a:p>
            <a:r>
              <a:rPr lang="en-US" dirty="0" smtClean="0">
                <a:solidFill>
                  <a:srgbClr val="091206"/>
                </a:solidFill>
              </a:rPr>
              <a:t>Your Choices:</a:t>
            </a:r>
            <a:endParaRPr lang="en-US" dirty="0">
              <a:solidFill>
                <a:srgbClr val="091206"/>
              </a:solidFill>
            </a:endParaRPr>
          </a:p>
        </p:txBody>
      </p:sp>
      <p:sp>
        <p:nvSpPr>
          <p:cNvPr id="3" name="Content Placeholder 2"/>
          <p:cNvSpPr>
            <a:spLocks noGrp="1"/>
          </p:cNvSpPr>
          <p:nvPr>
            <p:ph idx="1"/>
          </p:nvPr>
        </p:nvSpPr>
        <p:spPr>
          <a:xfrm>
            <a:off x="838200" y="1436688"/>
            <a:ext cx="10515600" cy="4351338"/>
          </a:xfrm>
        </p:spPr>
        <p:txBody>
          <a:bodyPr>
            <a:normAutofit fontScale="92500" lnSpcReduction="10000"/>
          </a:bodyPr>
          <a:lstStyle/>
          <a:p>
            <a:pPr marL="0" indent="0">
              <a:lnSpc>
                <a:spcPct val="110000"/>
              </a:lnSpc>
              <a:buNone/>
            </a:pPr>
            <a:r>
              <a:rPr lang="en-US" b="1" i="1" u="sng" dirty="0" smtClean="0">
                <a:latin typeface="Lucida Sans Typewriter" panose="020B0509030504030204" pitchFamily="49" charset="0"/>
                <a:hlinkClick r:id="rId2" action="ppaction://hlinksldjump"/>
              </a:rPr>
              <a:t>Option #19</a:t>
            </a:r>
            <a:r>
              <a:rPr lang="en-US" dirty="0" smtClean="0">
                <a:latin typeface="Lucida Sans Typewriter" panose="020B0509030504030204" pitchFamily="49" charset="0"/>
              </a:rPr>
              <a:t>: </a:t>
            </a:r>
            <a:r>
              <a:rPr lang="en-US" dirty="0">
                <a:solidFill>
                  <a:srgbClr val="FBEE9F"/>
                </a:solidFill>
              </a:rPr>
              <a:t>With this new information your advisors are suggesting you go to DEFCON 3. </a:t>
            </a:r>
            <a:r>
              <a:rPr lang="en-US" dirty="0" smtClean="0">
                <a:solidFill>
                  <a:srgbClr val="FBEE9F"/>
                </a:solidFill>
              </a:rPr>
              <a:t>This </a:t>
            </a:r>
            <a:r>
              <a:rPr lang="en-US" dirty="0">
                <a:solidFill>
                  <a:srgbClr val="FBEE9F"/>
                </a:solidFill>
              </a:rPr>
              <a:t>lets your military know you are serious and they will begin preparations for war. </a:t>
            </a:r>
            <a:r>
              <a:rPr lang="en-US" dirty="0">
                <a:latin typeface="Lucida Sans Typewriter" panose="020B0509030504030204" pitchFamily="49" charset="0"/>
              </a:rPr>
              <a:t> </a:t>
            </a:r>
          </a:p>
          <a:p>
            <a:pPr marL="0" indent="0" algn="ctr">
              <a:lnSpc>
                <a:spcPct val="110000"/>
              </a:lnSpc>
              <a:buNone/>
            </a:pPr>
            <a:r>
              <a:rPr lang="en-US" sz="3500" b="1" i="1" u="sng" dirty="0" smtClean="0">
                <a:solidFill>
                  <a:srgbClr val="091206"/>
                </a:solidFill>
                <a:latin typeface="Lucida Sans Typewriter" panose="020B0509030504030204" pitchFamily="49" charset="0"/>
              </a:rPr>
              <a:t>OR</a:t>
            </a:r>
            <a:endParaRPr lang="en-US" sz="3500" b="1" i="1" u="sng" dirty="0">
              <a:solidFill>
                <a:srgbClr val="091206"/>
              </a:solidFill>
              <a:latin typeface="Lucida Sans Typewriter" panose="020B0509030504030204" pitchFamily="49" charset="0"/>
            </a:endParaRPr>
          </a:p>
          <a:p>
            <a:pPr marL="0" indent="0">
              <a:lnSpc>
                <a:spcPct val="110000"/>
              </a:lnSpc>
              <a:buNone/>
            </a:pPr>
            <a:r>
              <a:rPr lang="en-US" dirty="0">
                <a:latin typeface="Lucida Sans Typewriter" panose="020B0509030504030204" pitchFamily="49" charset="0"/>
              </a:rPr>
              <a:t> </a:t>
            </a:r>
          </a:p>
          <a:p>
            <a:pPr marL="0" indent="0">
              <a:lnSpc>
                <a:spcPct val="110000"/>
              </a:lnSpc>
              <a:buNone/>
            </a:pPr>
            <a:r>
              <a:rPr lang="en-US" b="1" i="1" u="sng" dirty="0" smtClean="0">
                <a:latin typeface="Lucida Sans Typewriter" panose="020B0509030504030204" pitchFamily="49" charset="0"/>
                <a:hlinkClick r:id="rId3" action="ppaction://hlinksldjump"/>
              </a:rPr>
              <a:t>Option #13</a:t>
            </a:r>
            <a:r>
              <a:rPr lang="en-US" dirty="0" smtClean="0">
                <a:latin typeface="Lucida Sans Typewriter" panose="020B0509030504030204" pitchFamily="49" charset="0"/>
              </a:rPr>
              <a:t>: </a:t>
            </a:r>
            <a:r>
              <a:rPr lang="en-US" dirty="0">
                <a:solidFill>
                  <a:srgbClr val="FBEE9F"/>
                </a:solidFill>
                <a:latin typeface="Lucida Sans Typewriter" panose="020B0509030504030204" pitchFamily="49" charset="0"/>
              </a:rPr>
              <a:t>You can trust your informants and use them to assassinate President Yeltsin. </a:t>
            </a:r>
            <a:r>
              <a:rPr lang="en-US" dirty="0" smtClean="0">
                <a:solidFill>
                  <a:srgbClr val="FBEE9F"/>
                </a:solidFill>
                <a:latin typeface="Lucida Sans Typewriter" panose="020B0509030504030204" pitchFamily="49" charset="0"/>
              </a:rPr>
              <a:t>They </a:t>
            </a:r>
            <a:r>
              <a:rPr lang="en-US" dirty="0">
                <a:solidFill>
                  <a:srgbClr val="FBEE9F"/>
                </a:solidFill>
                <a:latin typeface="Lucida Sans Typewriter" panose="020B0509030504030204" pitchFamily="49" charset="0"/>
              </a:rPr>
              <a:t>assure you they can make it look like a heart attack. </a:t>
            </a:r>
          </a:p>
          <a:p>
            <a:pPr marL="0" indent="0">
              <a:lnSpc>
                <a:spcPct val="110000"/>
              </a:lnSpc>
              <a:buNone/>
            </a:pPr>
            <a:endParaRPr lang="en-US" dirty="0">
              <a:latin typeface="Lucida Sans Typewriter" panose="020B0509030504030204" pitchFamily="49" charset="0"/>
            </a:endParaRPr>
          </a:p>
        </p:txBody>
      </p:sp>
    </p:spTree>
    <p:extLst>
      <p:ext uri="{BB962C8B-B14F-4D97-AF65-F5344CB8AC3E}">
        <p14:creationId xmlns:p14="http://schemas.microsoft.com/office/powerpoint/2010/main" val="3406233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82041"/>
          </a:xfrm>
        </p:spPr>
        <p:txBody>
          <a:bodyPr/>
          <a:lstStyle/>
          <a:p>
            <a:r>
              <a:rPr lang="en-US" dirty="0" smtClean="0">
                <a:solidFill>
                  <a:srgbClr val="091206"/>
                </a:solidFill>
              </a:rPr>
              <a:t>Results for Option #</a:t>
            </a:r>
            <a:r>
              <a:rPr lang="en-US" dirty="0" smtClean="0">
                <a:solidFill>
                  <a:srgbClr val="091206"/>
                </a:solidFill>
              </a:rPr>
              <a:t>11:</a:t>
            </a:r>
            <a:endParaRPr lang="en-US" dirty="0">
              <a:solidFill>
                <a:srgbClr val="091206"/>
              </a:solidFill>
            </a:endParaRPr>
          </a:p>
        </p:txBody>
      </p:sp>
      <p:sp>
        <p:nvSpPr>
          <p:cNvPr id="3" name="Content Placeholder 2"/>
          <p:cNvSpPr>
            <a:spLocks noGrp="1"/>
          </p:cNvSpPr>
          <p:nvPr>
            <p:ph idx="1"/>
          </p:nvPr>
        </p:nvSpPr>
        <p:spPr>
          <a:xfrm>
            <a:off x="838200" y="944881"/>
            <a:ext cx="10759440" cy="5074746"/>
          </a:xfrm>
        </p:spPr>
        <p:txBody>
          <a:bodyPr>
            <a:noAutofit/>
          </a:bodyPr>
          <a:lstStyle/>
          <a:p>
            <a:pPr marL="0" indent="0">
              <a:lnSpc>
                <a:spcPct val="110000"/>
              </a:lnSpc>
              <a:buNone/>
            </a:pPr>
            <a:r>
              <a:rPr lang="en-US" sz="1700" dirty="0">
                <a:solidFill>
                  <a:srgbClr val="FBEE9F"/>
                </a:solidFill>
              </a:rPr>
              <a:t>DEFCON 3 was a bad idea. The other countries that were on your side have now abandoned you because they do not want war. They know that if two nations are going to go to war with nuclear weapons they should get out of the way. Your shift to DEFCON 3 has motivated the already war-crazy Soviets and they mobilize their fleet of nuclear subs. There is no way you can let those subs close to US waterways so you send out your destroyers. Before you know it, one of your destroyers is sunk by a Soviet sub. Now you are at war. Three years later, the US has 3 million casualties in the war but you have not been able to get to the capitol city of Moscow. The Soviets are faring much worse. They have 15 million deaths and are sending people to fight with rocks and shovels. Much of their nuclear arsenal has been knocked out by your strategic air strikes but satellites warn you they are preparing to launch them. You cannot wait, so you launch 3 nuclear weapons and destroy Moscow, St Petersburg and Kiev.  As soon as you launch your nuclear missiles the </a:t>
            </a:r>
            <a:r>
              <a:rPr lang="en-US" sz="1700" dirty="0" smtClean="0">
                <a:solidFill>
                  <a:srgbClr val="FBEE9F"/>
                </a:solidFill>
              </a:rPr>
              <a:t>Soviets </a:t>
            </a:r>
            <a:r>
              <a:rPr lang="en-US" sz="1700" dirty="0">
                <a:solidFill>
                  <a:srgbClr val="FBEE9F"/>
                </a:solidFill>
              </a:rPr>
              <a:t>launch theirs. Two bombs from Siberia destroy the cities of Los Angeles and San Francisco.  Two more, launched from a sub in the Arctic destroy New York City and Washington D.C. Six months later, the war ends because the Soviet Union runs out of resources. You have won the Cold War, lost your next election, and destroyed the American way of </a:t>
            </a:r>
            <a:r>
              <a:rPr lang="en-US" sz="1700" dirty="0" smtClean="0">
                <a:solidFill>
                  <a:srgbClr val="FBEE9F"/>
                </a:solidFill>
              </a:rPr>
              <a:t>life.</a:t>
            </a:r>
            <a:endParaRPr lang="en-US" sz="1700" dirty="0">
              <a:solidFill>
                <a:srgbClr val="FBEE9F"/>
              </a:solidFill>
            </a:endParaRPr>
          </a:p>
        </p:txBody>
      </p:sp>
      <p:sp>
        <p:nvSpPr>
          <p:cNvPr id="4" name="TextBox 3"/>
          <p:cNvSpPr txBox="1"/>
          <p:nvPr/>
        </p:nvSpPr>
        <p:spPr>
          <a:xfrm>
            <a:off x="2313536" y="6156786"/>
            <a:ext cx="7564928" cy="523220"/>
          </a:xfrm>
          <a:prstGeom prst="rect">
            <a:avLst/>
          </a:prstGeom>
          <a:noFill/>
        </p:spPr>
        <p:txBody>
          <a:bodyPr wrap="square" rtlCol="0">
            <a:spAutoFit/>
          </a:bodyPr>
          <a:lstStyle/>
          <a:p>
            <a:pPr algn="ctr"/>
            <a:r>
              <a:rPr lang="en-US" sz="2800" b="1" dirty="0" smtClean="0">
                <a:solidFill>
                  <a:srgbClr val="600A08"/>
                </a:solidFill>
              </a:rPr>
              <a:t>The End</a:t>
            </a:r>
            <a:endParaRPr lang="en-US" sz="2800" b="1" dirty="0">
              <a:solidFill>
                <a:srgbClr val="600A08"/>
              </a:solidFill>
            </a:endParaRPr>
          </a:p>
        </p:txBody>
      </p:sp>
      <p:sp>
        <p:nvSpPr>
          <p:cNvPr id="8" name="Rectangle 7"/>
          <p:cNvSpPr/>
          <p:nvPr/>
        </p:nvSpPr>
        <p:spPr>
          <a:xfrm>
            <a:off x="0" y="694"/>
            <a:ext cx="12192000" cy="6858000"/>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285"/>
            <a:ext cx="12192000" cy="7078979"/>
          </a:xfrm>
          <a:prstGeom prst="rect">
            <a:avLst/>
          </a:prstGeom>
        </p:spPr>
      </p:pic>
      <p:sp>
        <p:nvSpPr>
          <p:cNvPr id="9" name="TextBox 8"/>
          <p:cNvSpPr txBox="1"/>
          <p:nvPr/>
        </p:nvSpPr>
        <p:spPr>
          <a:xfrm rot="20965608">
            <a:off x="2166665" y="1835844"/>
            <a:ext cx="8461144" cy="2646878"/>
          </a:xfrm>
          <a:prstGeom prst="rect">
            <a:avLst/>
          </a:prstGeom>
          <a:noFill/>
        </p:spPr>
        <p:txBody>
          <a:bodyPr wrap="square" rtlCol="0">
            <a:spAutoFit/>
          </a:bodyPr>
          <a:lstStyle/>
          <a:p>
            <a:pPr algn="ctr"/>
            <a:r>
              <a:rPr lang="en-US" sz="16600" dirty="0" smtClean="0">
                <a:latin typeface="Back Issues BB" panose="02000503000000020004" pitchFamily="2" charset="0"/>
              </a:rPr>
              <a:t>Boom!</a:t>
            </a:r>
            <a:endParaRPr lang="en-US" sz="16600" dirty="0">
              <a:latin typeface="Back Issues BB" panose="02000503000000020004" pitchFamily="2" charset="0"/>
            </a:endParaRPr>
          </a:p>
        </p:txBody>
      </p:sp>
    </p:spTree>
    <p:extLst>
      <p:ext uri="{BB962C8B-B14F-4D97-AF65-F5344CB8AC3E}">
        <p14:creationId xmlns:p14="http://schemas.microsoft.com/office/powerpoint/2010/main" val="28084683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iterate type="lt">
                                    <p:tmPct val="12000"/>
                                  </p:iterate>
                                  <p:childTnLst>
                                    <p:animEffect transition="out" filter="fade">
                                      <p:cBhvr>
                                        <p:cTn id="6" dur="1000" tmFilter="0, 0; .2, .5; .8, .5; 1, 0"/>
                                        <p:tgtEl>
                                          <p:spTgt spid="9"/>
                                        </p:tgtEl>
                                      </p:cBhvr>
                                    </p:animEffect>
                                    <p:animScale>
                                      <p:cBhvr>
                                        <p:cTn id="7" dur="500" autoRev="1" fill="hold"/>
                                        <p:tgtEl>
                                          <p:spTgt spid="9"/>
                                        </p:tgtEl>
                                      </p:cBhvr>
                                      <p:by x="105000" y="105000"/>
                                    </p:animScale>
                                  </p:childTnLst>
                                  <p:subTnLst>
                                    <p:audio>
                                      <p:cMediaNode vol="58000">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35" presetClass="emph" presetSubtype="0" repeatCount="3000" fill="hold" nodeType="withEffect">
                                  <p:stCondLst>
                                    <p:cond delay="0"/>
                                  </p:stCondLst>
                                  <p:childTnLst>
                                    <p:anim calcmode="discrete" valueType="str">
                                      <p:cBhvr>
                                        <p:cTn id="9" dur="5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#11:</a:t>
            </a:r>
            <a:endParaRPr lang="en-US" dirty="0">
              <a:solidFill>
                <a:srgbClr val="091206"/>
              </a:solidFill>
            </a:endParaRPr>
          </a:p>
        </p:txBody>
      </p:sp>
      <p:sp>
        <p:nvSpPr>
          <p:cNvPr id="3" name="Content Placeholder 2"/>
          <p:cNvSpPr>
            <a:spLocks noGrp="1"/>
          </p:cNvSpPr>
          <p:nvPr>
            <p:ph idx="1"/>
          </p:nvPr>
        </p:nvSpPr>
        <p:spPr>
          <a:xfrm>
            <a:off x="838200" y="1219200"/>
            <a:ext cx="10515600" cy="4830907"/>
          </a:xfrm>
        </p:spPr>
        <p:txBody>
          <a:bodyPr>
            <a:normAutofit/>
          </a:bodyPr>
          <a:lstStyle/>
          <a:p>
            <a:pPr marL="0" indent="0">
              <a:lnSpc>
                <a:spcPct val="120000"/>
              </a:lnSpc>
              <a:buNone/>
            </a:pPr>
            <a:r>
              <a:rPr lang="en-US" sz="1700" dirty="0">
                <a:solidFill>
                  <a:srgbClr val="FBEE9F"/>
                </a:solidFill>
              </a:rPr>
              <a:t>You have decided to bomb the Soviet bases and send in troops.  You work with Air Force commanders to develop the best plan for bombing the bases. </a:t>
            </a:r>
            <a:r>
              <a:rPr lang="en-US" sz="1700" dirty="0" smtClean="0">
                <a:solidFill>
                  <a:srgbClr val="FBEE9F"/>
                </a:solidFill>
              </a:rPr>
              <a:t>After </a:t>
            </a:r>
            <a:r>
              <a:rPr lang="en-US" sz="1700" dirty="0">
                <a:solidFill>
                  <a:srgbClr val="FBEE9F"/>
                </a:solidFill>
              </a:rPr>
              <a:t>a few hours, you have an outline in place that will allow you to destroy important Russian defenses and clear a path for your troops to get to Moscow.  You start the bombing and everything goes great…for a few hours. </a:t>
            </a:r>
            <a:r>
              <a:rPr lang="en-US" sz="1700" dirty="0" smtClean="0">
                <a:solidFill>
                  <a:srgbClr val="FBEE9F"/>
                </a:solidFill>
              </a:rPr>
              <a:t>Then, the </a:t>
            </a:r>
            <a:r>
              <a:rPr lang="en-US" sz="1700" dirty="0">
                <a:solidFill>
                  <a:srgbClr val="FBEE9F"/>
                </a:solidFill>
              </a:rPr>
              <a:t>worst case scenario happens.  You were unaware of some Soviet nuclear submarines off of the west coast of the US. </a:t>
            </a:r>
            <a:r>
              <a:rPr lang="en-US" sz="1700" dirty="0" smtClean="0">
                <a:solidFill>
                  <a:srgbClr val="FBEE9F"/>
                </a:solidFill>
              </a:rPr>
              <a:t>After </a:t>
            </a:r>
            <a:r>
              <a:rPr lang="en-US" sz="1700" dirty="0">
                <a:solidFill>
                  <a:srgbClr val="FBEE9F"/>
                </a:solidFill>
              </a:rPr>
              <a:t>you destroyed their bases and started the invasion, the Russian submarines launch nuclear weapons and destroy every major city on the west coast.  You retaliate and launch your own nuclear weapons destroying Moscow, St Petersburg and several other heavily populated Russian cities. </a:t>
            </a:r>
            <a:r>
              <a:rPr lang="en-US" sz="1700" dirty="0" smtClean="0">
                <a:solidFill>
                  <a:srgbClr val="FBEE9F"/>
                </a:solidFill>
              </a:rPr>
              <a:t>The </a:t>
            </a:r>
            <a:r>
              <a:rPr lang="en-US" sz="1700" dirty="0">
                <a:solidFill>
                  <a:srgbClr val="FBEE9F"/>
                </a:solidFill>
              </a:rPr>
              <a:t>Russians attack again, so again you retaliate.  Soon the Soviet Union is destroyed, but so is the United States. All major U.S. cities have been demolished and millions of people have died. </a:t>
            </a:r>
            <a:r>
              <a:rPr lang="en-US" sz="1700" dirty="0" smtClean="0">
                <a:solidFill>
                  <a:srgbClr val="FBEE9F"/>
                </a:solidFill>
              </a:rPr>
              <a:t>Radiation from the blasts still threaten surviving citizens. The </a:t>
            </a:r>
            <a:r>
              <a:rPr lang="en-US" sz="1700" dirty="0">
                <a:solidFill>
                  <a:srgbClr val="FBEE9F"/>
                </a:solidFill>
              </a:rPr>
              <a:t>Cold War is over but these two </a:t>
            </a:r>
            <a:r>
              <a:rPr lang="en-US" sz="1700" dirty="0" smtClean="0">
                <a:solidFill>
                  <a:srgbClr val="FBEE9F"/>
                </a:solidFill>
              </a:rPr>
              <a:t>superpowers </a:t>
            </a:r>
            <a:r>
              <a:rPr lang="en-US" sz="1700" dirty="0">
                <a:solidFill>
                  <a:srgbClr val="FBEE9F"/>
                </a:solidFill>
              </a:rPr>
              <a:t>are destroyed forever. </a:t>
            </a:r>
          </a:p>
        </p:txBody>
      </p:sp>
      <p:sp>
        <p:nvSpPr>
          <p:cNvPr id="4" name="TextBox 3"/>
          <p:cNvSpPr txBox="1"/>
          <p:nvPr/>
        </p:nvSpPr>
        <p:spPr>
          <a:xfrm>
            <a:off x="2313536" y="6050107"/>
            <a:ext cx="7564928" cy="461665"/>
          </a:xfrm>
          <a:prstGeom prst="rect">
            <a:avLst/>
          </a:prstGeom>
          <a:noFill/>
        </p:spPr>
        <p:txBody>
          <a:bodyPr wrap="square" rtlCol="0">
            <a:spAutoFit/>
          </a:bodyPr>
          <a:lstStyle/>
          <a:p>
            <a:pPr algn="ctr"/>
            <a:r>
              <a:rPr lang="en-US" sz="2400" b="1" dirty="0" smtClean="0">
                <a:solidFill>
                  <a:srgbClr val="600A08"/>
                </a:solidFill>
              </a:rPr>
              <a:t>THE END</a:t>
            </a:r>
            <a:endParaRPr lang="en-US" sz="2400" b="1" dirty="0">
              <a:solidFill>
                <a:srgbClr val="600A08"/>
              </a:solidFill>
            </a:endParaRPr>
          </a:p>
        </p:txBody>
      </p:sp>
    </p:spTree>
    <p:extLst>
      <p:ext uri="{BB962C8B-B14F-4D97-AF65-F5344CB8AC3E}">
        <p14:creationId xmlns:p14="http://schemas.microsoft.com/office/powerpoint/2010/main" val="1884585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#12:</a:t>
            </a:r>
            <a:endParaRPr lang="en-US" dirty="0">
              <a:solidFill>
                <a:srgbClr val="091206"/>
              </a:solidFill>
            </a:endParaRPr>
          </a:p>
        </p:txBody>
      </p:sp>
      <p:sp>
        <p:nvSpPr>
          <p:cNvPr id="3" name="Content Placeholder 2"/>
          <p:cNvSpPr>
            <a:spLocks noGrp="1"/>
          </p:cNvSpPr>
          <p:nvPr>
            <p:ph idx="1"/>
          </p:nvPr>
        </p:nvSpPr>
        <p:spPr>
          <a:xfrm>
            <a:off x="838200" y="1393969"/>
            <a:ext cx="10515600" cy="4351338"/>
          </a:xfrm>
        </p:spPr>
        <p:txBody>
          <a:bodyPr>
            <a:normAutofit fontScale="70000" lnSpcReduction="20000"/>
          </a:bodyPr>
          <a:lstStyle/>
          <a:p>
            <a:pPr marL="0" indent="0">
              <a:lnSpc>
                <a:spcPct val="110000"/>
              </a:lnSpc>
              <a:buNone/>
            </a:pPr>
            <a:r>
              <a:rPr lang="en-US" dirty="0">
                <a:solidFill>
                  <a:srgbClr val="FBEE9F"/>
                </a:solidFill>
              </a:rPr>
              <a:t>As leader of the most powerful nation on earth, you sure look like a </a:t>
            </a:r>
            <a:r>
              <a:rPr lang="en-US" dirty="0" smtClean="0">
                <a:solidFill>
                  <a:srgbClr val="FBEE9F"/>
                </a:solidFill>
              </a:rPr>
              <a:t>sissy and the American people are angry. However, it </a:t>
            </a:r>
            <a:r>
              <a:rPr lang="en-US" dirty="0">
                <a:solidFill>
                  <a:srgbClr val="FBEE9F"/>
                </a:solidFill>
              </a:rPr>
              <a:t>takes real strength to stick with diplomacy. </a:t>
            </a:r>
            <a:r>
              <a:rPr lang="en-US" dirty="0" smtClean="0">
                <a:solidFill>
                  <a:srgbClr val="FBEE9F"/>
                </a:solidFill>
              </a:rPr>
              <a:t>As </a:t>
            </a:r>
            <a:r>
              <a:rPr lang="en-US" dirty="0">
                <a:solidFill>
                  <a:srgbClr val="FBEE9F"/>
                </a:solidFill>
              </a:rPr>
              <a:t>you talk everyday about how the United States and the Soviet Union should learn how to solve problems and work through differences without war people are starting to agree. </a:t>
            </a:r>
            <a:r>
              <a:rPr lang="en-US" dirty="0" smtClean="0">
                <a:solidFill>
                  <a:srgbClr val="FBEE9F"/>
                </a:solidFill>
              </a:rPr>
              <a:t>Especially </a:t>
            </a:r>
            <a:r>
              <a:rPr lang="en-US" dirty="0">
                <a:solidFill>
                  <a:srgbClr val="FBEE9F"/>
                </a:solidFill>
              </a:rPr>
              <a:t>when you talk about how war would eventually lead to nuclear war and how tens (or hundred) of millions would end up dead</a:t>
            </a:r>
            <a:r>
              <a:rPr lang="en-US" dirty="0" smtClean="0">
                <a:solidFill>
                  <a:srgbClr val="FBEE9F"/>
                </a:solidFill>
              </a:rPr>
              <a:t>. </a:t>
            </a:r>
            <a:r>
              <a:rPr lang="en-US" dirty="0">
                <a:solidFill>
                  <a:srgbClr val="FBEE9F"/>
                </a:solidFill>
              </a:rPr>
              <a:t>President Yeltsin in Russia has now flipped back to his hardline stance in the news, but through your backdoor talks through representatives you hear that he is saying these things so he does not get overthrown in a coup (an overthrow by a military or political group).   You are not sure if you can believe this, what you do know is that the Vice President Karloff talks more about diplomacy than Yeltsin and if he was in charge it might help speed up the diplomatic process. </a:t>
            </a:r>
          </a:p>
        </p:txBody>
      </p:sp>
      <p:sp>
        <p:nvSpPr>
          <p:cNvPr id="4" name="TextBox 3"/>
          <p:cNvSpPr txBox="1"/>
          <p:nvPr/>
        </p:nvSpPr>
        <p:spPr>
          <a:xfrm>
            <a:off x="2313536" y="5897707"/>
            <a:ext cx="7564928"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2261249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Your Choices:</a:t>
            </a:r>
            <a:endParaRPr lang="en-US" dirty="0"/>
          </a:p>
        </p:txBody>
      </p:sp>
      <p:sp>
        <p:nvSpPr>
          <p:cNvPr id="3" name="Content Placeholder 2"/>
          <p:cNvSpPr>
            <a:spLocks noGrp="1"/>
          </p:cNvSpPr>
          <p:nvPr>
            <p:ph idx="1"/>
          </p:nvPr>
        </p:nvSpPr>
        <p:spPr>
          <a:xfrm>
            <a:off x="838200" y="899160"/>
            <a:ext cx="10515600" cy="5760720"/>
          </a:xfrm>
        </p:spPr>
        <p:txBody>
          <a:bodyPr>
            <a:normAutofit fontScale="77500" lnSpcReduction="20000"/>
          </a:bodyPr>
          <a:lstStyle/>
          <a:p>
            <a:pPr marL="0" indent="0">
              <a:lnSpc>
                <a:spcPct val="120000"/>
              </a:lnSpc>
              <a:buNone/>
            </a:pPr>
            <a:r>
              <a:rPr lang="en-US" dirty="0">
                <a:solidFill>
                  <a:srgbClr val="FBEE9F"/>
                </a:solidFill>
              </a:rPr>
              <a:t> </a:t>
            </a:r>
          </a:p>
          <a:p>
            <a:pPr marL="0" indent="0">
              <a:lnSpc>
                <a:spcPct val="120000"/>
              </a:lnSpc>
              <a:buNone/>
            </a:pPr>
            <a:r>
              <a:rPr lang="en-US" b="1" i="1" dirty="0" smtClean="0">
                <a:solidFill>
                  <a:srgbClr val="FBEE9F"/>
                </a:solidFill>
                <a:hlinkClick r:id="rId2" action="ppaction://hlinksldjump"/>
              </a:rPr>
              <a:t>Option #14:</a:t>
            </a:r>
            <a:r>
              <a:rPr lang="en-US" b="1" dirty="0" smtClean="0">
                <a:solidFill>
                  <a:srgbClr val="FBEE9F"/>
                </a:solidFill>
              </a:rPr>
              <a:t> </a:t>
            </a:r>
            <a:r>
              <a:rPr lang="en-US" dirty="0" smtClean="0">
                <a:solidFill>
                  <a:srgbClr val="FBEE9F"/>
                </a:solidFill>
              </a:rPr>
              <a:t>You </a:t>
            </a:r>
            <a:r>
              <a:rPr lang="en-US" dirty="0">
                <a:solidFill>
                  <a:srgbClr val="FBEE9F"/>
                </a:solidFill>
              </a:rPr>
              <a:t>can keep listening to Yeltsin’s hard line stand against the United States and ignore his assistance in the overthrow the Korean government. You can also ignore demands for your resignation and stay with your attempts at back channel negotiations. </a:t>
            </a:r>
            <a:endParaRPr lang="en-US" dirty="0" smtClean="0">
              <a:solidFill>
                <a:srgbClr val="FBEE9F"/>
              </a:solidFill>
            </a:endParaRPr>
          </a:p>
          <a:p>
            <a:pPr marL="0" indent="0" algn="ctr">
              <a:lnSpc>
                <a:spcPct val="120000"/>
              </a:lnSpc>
              <a:buNone/>
            </a:pPr>
            <a:r>
              <a:rPr lang="en-US" sz="4000" b="1" i="1" u="sng" dirty="0" smtClean="0">
                <a:solidFill>
                  <a:srgbClr val="060C04"/>
                </a:solidFill>
              </a:rPr>
              <a:t>OR</a:t>
            </a:r>
            <a:endParaRPr lang="en-US" sz="4000" b="1" i="1" u="sng" dirty="0">
              <a:solidFill>
                <a:srgbClr val="060C04"/>
              </a:solidFill>
            </a:endParaRPr>
          </a:p>
          <a:p>
            <a:pPr marL="0" indent="0">
              <a:lnSpc>
                <a:spcPct val="120000"/>
              </a:lnSpc>
              <a:buNone/>
            </a:pPr>
            <a:r>
              <a:rPr lang="en-US" dirty="0">
                <a:solidFill>
                  <a:srgbClr val="FBEE9F"/>
                </a:solidFill>
              </a:rPr>
              <a:t> </a:t>
            </a:r>
          </a:p>
          <a:p>
            <a:pPr marL="0" indent="0">
              <a:lnSpc>
                <a:spcPct val="120000"/>
              </a:lnSpc>
              <a:buNone/>
            </a:pPr>
            <a:r>
              <a:rPr lang="en-US" b="1" i="1" dirty="0" smtClean="0">
                <a:solidFill>
                  <a:srgbClr val="FBEE9F"/>
                </a:solidFill>
                <a:hlinkClick r:id="rId3" action="ppaction://hlinksldjump"/>
              </a:rPr>
              <a:t>Option #13:</a:t>
            </a:r>
            <a:r>
              <a:rPr lang="en-US" b="1" i="1" dirty="0" smtClean="0">
                <a:solidFill>
                  <a:srgbClr val="FBEE9F"/>
                </a:solidFill>
              </a:rPr>
              <a:t> </a:t>
            </a:r>
            <a:r>
              <a:rPr lang="en-US" dirty="0" smtClean="0">
                <a:solidFill>
                  <a:srgbClr val="FBEE9F"/>
                </a:solidFill>
              </a:rPr>
              <a:t>The </a:t>
            </a:r>
            <a:r>
              <a:rPr lang="en-US" dirty="0">
                <a:solidFill>
                  <a:srgbClr val="FBEE9F"/>
                </a:solidFill>
              </a:rPr>
              <a:t>CIA has presented you with an option.  Through their spies and informants they have found a way to poison President Yeltsin where it will look like a heart attack.  This will allow his Vice President to gain power and you think he will be much more reasonable.  </a:t>
            </a:r>
          </a:p>
          <a:p>
            <a:pPr marL="0" indent="0">
              <a:lnSpc>
                <a:spcPct val="120000"/>
              </a:lnSpc>
              <a:buNone/>
            </a:pPr>
            <a:r>
              <a:rPr lang="en-US" dirty="0">
                <a:solidFill>
                  <a:srgbClr val="FBEE9F"/>
                </a:solidFill>
              </a:rPr>
              <a:t> </a:t>
            </a:r>
          </a:p>
          <a:p>
            <a:pPr marL="0" indent="0">
              <a:lnSpc>
                <a:spcPct val="120000"/>
              </a:lnSpc>
              <a:buNone/>
            </a:pPr>
            <a:endParaRPr lang="en-US" dirty="0">
              <a:solidFill>
                <a:srgbClr val="FBEE9F"/>
              </a:solidFill>
            </a:endParaRPr>
          </a:p>
        </p:txBody>
      </p:sp>
    </p:spTree>
    <p:extLst>
      <p:ext uri="{BB962C8B-B14F-4D97-AF65-F5344CB8AC3E}">
        <p14:creationId xmlns:p14="http://schemas.microsoft.com/office/powerpoint/2010/main" val="460452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#13:</a:t>
            </a:r>
            <a:endParaRPr lang="en-US" dirty="0">
              <a:solidFill>
                <a:srgbClr val="091206"/>
              </a:solidFill>
            </a:endParaRPr>
          </a:p>
        </p:txBody>
      </p:sp>
      <p:sp>
        <p:nvSpPr>
          <p:cNvPr id="3" name="Content Placeholder 2"/>
          <p:cNvSpPr>
            <a:spLocks noGrp="1"/>
          </p:cNvSpPr>
          <p:nvPr>
            <p:ph idx="1"/>
          </p:nvPr>
        </p:nvSpPr>
        <p:spPr>
          <a:xfrm>
            <a:off x="838200" y="1393969"/>
            <a:ext cx="10515600" cy="4351338"/>
          </a:xfrm>
        </p:spPr>
        <p:txBody>
          <a:bodyPr>
            <a:normAutofit fontScale="77500" lnSpcReduction="20000"/>
          </a:bodyPr>
          <a:lstStyle/>
          <a:p>
            <a:pPr marL="0" indent="0">
              <a:lnSpc>
                <a:spcPct val="110000"/>
              </a:lnSpc>
              <a:buNone/>
            </a:pPr>
            <a:r>
              <a:rPr lang="en-US" dirty="0" smtClean="0">
                <a:solidFill>
                  <a:srgbClr val="FBEE9F"/>
                </a:solidFill>
              </a:rPr>
              <a:t>You </a:t>
            </a:r>
            <a:r>
              <a:rPr lang="en-US" dirty="0">
                <a:solidFill>
                  <a:srgbClr val="FBEE9F"/>
                </a:solidFill>
              </a:rPr>
              <a:t>have successfully killed your first government </a:t>
            </a:r>
            <a:r>
              <a:rPr lang="en-US" dirty="0" smtClean="0">
                <a:solidFill>
                  <a:srgbClr val="FBEE9F"/>
                </a:solidFill>
              </a:rPr>
              <a:t>leader.  </a:t>
            </a:r>
            <a:r>
              <a:rPr lang="en-US" dirty="0">
                <a:solidFill>
                  <a:srgbClr val="FBEE9F"/>
                </a:solidFill>
              </a:rPr>
              <a:t>President Yeltsin is dead and after a messy transition, President Karloff has been elevated to President.  Your agents inside the </a:t>
            </a:r>
            <a:r>
              <a:rPr lang="en-US" dirty="0" smtClean="0">
                <a:solidFill>
                  <a:srgbClr val="FBEE9F"/>
                </a:solidFill>
              </a:rPr>
              <a:t>Soviet </a:t>
            </a:r>
            <a:r>
              <a:rPr lang="en-US" dirty="0">
                <a:solidFill>
                  <a:srgbClr val="FBEE9F"/>
                </a:solidFill>
              </a:rPr>
              <a:t>government are telling you now the behind the scenes dialogue of peace were coming from Karloff when he was Vice President, not from Yeltsin. </a:t>
            </a:r>
            <a:r>
              <a:rPr lang="en-US" dirty="0" smtClean="0">
                <a:solidFill>
                  <a:srgbClr val="FBEE9F"/>
                </a:solidFill>
              </a:rPr>
              <a:t>It </a:t>
            </a:r>
            <a:r>
              <a:rPr lang="en-US" dirty="0">
                <a:solidFill>
                  <a:srgbClr val="FBEE9F"/>
                </a:solidFill>
              </a:rPr>
              <a:t>looks like you made a good move for peace. Unfortunately, the first thing Karloff does when he becomes President is arm his missiles in Siberia. </a:t>
            </a:r>
            <a:r>
              <a:rPr lang="en-US" dirty="0" smtClean="0">
                <a:solidFill>
                  <a:srgbClr val="FBEE9F"/>
                </a:solidFill>
              </a:rPr>
              <a:t>When </a:t>
            </a:r>
            <a:r>
              <a:rPr lang="en-US" dirty="0">
                <a:solidFill>
                  <a:srgbClr val="FBEE9F"/>
                </a:solidFill>
              </a:rPr>
              <a:t>those missiles became armed you had no choice but to put missiles in the </a:t>
            </a:r>
            <a:r>
              <a:rPr lang="en-US" dirty="0" smtClean="0">
                <a:solidFill>
                  <a:srgbClr val="FBEE9F"/>
                </a:solidFill>
              </a:rPr>
              <a:t>Philippines. To </a:t>
            </a:r>
            <a:r>
              <a:rPr lang="en-US" dirty="0">
                <a:solidFill>
                  <a:srgbClr val="FBEE9F"/>
                </a:solidFill>
              </a:rPr>
              <a:t>keep track of what is going on in the Soviet government and military bases your advisors are telling you to start flying high-altitude surveillance mission with your U2 planes. </a:t>
            </a:r>
          </a:p>
        </p:txBody>
      </p:sp>
      <p:sp>
        <p:nvSpPr>
          <p:cNvPr id="4" name="TextBox 3"/>
          <p:cNvSpPr txBox="1"/>
          <p:nvPr/>
        </p:nvSpPr>
        <p:spPr>
          <a:xfrm>
            <a:off x="2313536" y="5897707"/>
            <a:ext cx="7564928"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4067220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Choices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i="1" dirty="0" smtClean="0">
                <a:solidFill>
                  <a:srgbClr val="FBEE9F"/>
                </a:solidFill>
                <a:hlinkClick r:id="rId2" action="ppaction://hlinksldjump"/>
              </a:rPr>
              <a:t>Option#9:</a:t>
            </a:r>
            <a:r>
              <a:rPr lang="en-US" b="1" i="1" dirty="0" smtClean="0">
                <a:solidFill>
                  <a:srgbClr val="FBEE9F"/>
                </a:solidFill>
              </a:rPr>
              <a:t> </a:t>
            </a:r>
            <a:r>
              <a:rPr lang="en-US" dirty="0" smtClean="0">
                <a:solidFill>
                  <a:srgbClr val="FBEE9F"/>
                </a:solidFill>
              </a:rPr>
              <a:t>You </a:t>
            </a:r>
            <a:r>
              <a:rPr lang="en-US" dirty="0">
                <a:solidFill>
                  <a:srgbClr val="FBEE9F"/>
                </a:solidFill>
              </a:rPr>
              <a:t>can start high-altitude surveillance missions with U2 planes to gather all the information.  Your U2 planes fly so high in the sky that no one will even know they are there and they can give you much need, up to date, information.  </a:t>
            </a:r>
            <a:endParaRPr lang="en-US" dirty="0" smtClean="0">
              <a:solidFill>
                <a:srgbClr val="FBEE9F"/>
              </a:solidFill>
            </a:endParaRPr>
          </a:p>
          <a:p>
            <a:pPr marL="0" indent="0" algn="ctr">
              <a:buNone/>
            </a:pPr>
            <a:r>
              <a:rPr lang="en-US" b="1" i="1" u="sng" dirty="0" smtClean="0">
                <a:solidFill>
                  <a:srgbClr val="060C04"/>
                </a:solidFill>
              </a:rPr>
              <a:t>OR</a:t>
            </a:r>
            <a:endParaRPr lang="en-US" dirty="0">
              <a:solidFill>
                <a:srgbClr val="FBEE9F"/>
              </a:solidFill>
            </a:endParaRPr>
          </a:p>
          <a:p>
            <a:pPr marL="0" indent="0">
              <a:buNone/>
            </a:pPr>
            <a:r>
              <a:rPr lang="en-US" b="1" i="1" dirty="0" smtClean="0">
                <a:solidFill>
                  <a:srgbClr val="FBEE9F"/>
                </a:solidFill>
                <a:hlinkClick r:id="rId3" action="ppaction://hlinksldjump"/>
              </a:rPr>
              <a:t>Option #16:</a:t>
            </a:r>
            <a:r>
              <a:rPr lang="en-US" b="1" i="1" dirty="0" smtClean="0">
                <a:solidFill>
                  <a:srgbClr val="FBEE9F"/>
                </a:solidFill>
              </a:rPr>
              <a:t> </a:t>
            </a:r>
            <a:r>
              <a:rPr lang="en-US" dirty="0" smtClean="0">
                <a:solidFill>
                  <a:srgbClr val="FBEE9F"/>
                </a:solidFill>
              </a:rPr>
              <a:t>You </a:t>
            </a:r>
            <a:r>
              <a:rPr lang="en-US" dirty="0">
                <a:solidFill>
                  <a:srgbClr val="FBEE9F"/>
                </a:solidFill>
              </a:rPr>
              <a:t>can arm your missiles in the Philippines to show the American public you are staying firm against Communism but start a new dialogue through your agents with the new president.  </a:t>
            </a:r>
          </a:p>
          <a:p>
            <a:pPr marL="0" indent="0">
              <a:buNone/>
            </a:pPr>
            <a:endParaRPr lang="en-US" dirty="0">
              <a:solidFill>
                <a:srgbClr val="FBEE9F"/>
              </a:solidFill>
            </a:endParaRPr>
          </a:p>
        </p:txBody>
      </p:sp>
    </p:spTree>
    <p:extLst>
      <p:ext uri="{BB962C8B-B14F-4D97-AF65-F5344CB8AC3E}">
        <p14:creationId xmlns:p14="http://schemas.microsoft.com/office/powerpoint/2010/main" val="1277931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785" y="712854"/>
            <a:ext cx="749975" cy="744162"/>
          </a:xfrm>
          <a:prstGeom prst="rect">
            <a:avLst/>
          </a:prstGeom>
        </p:spPr>
      </p:pic>
    </p:spTree>
    <p:extLst>
      <p:ext uri="{BB962C8B-B14F-4D97-AF65-F5344CB8AC3E}">
        <p14:creationId xmlns:p14="http://schemas.microsoft.com/office/powerpoint/2010/main" val="208484526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2"/>
                                        </p:tgtEl>
                                      </p:cBhvr>
                                      <p:by x="250000" y="25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7" presetID="1"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#14:</a:t>
            </a:r>
            <a:endParaRPr lang="en-US" dirty="0">
              <a:solidFill>
                <a:srgbClr val="091206"/>
              </a:solidFill>
            </a:endParaRPr>
          </a:p>
        </p:txBody>
      </p:sp>
      <p:sp>
        <p:nvSpPr>
          <p:cNvPr id="3" name="Content Placeholder 2"/>
          <p:cNvSpPr>
            <a:spLocks noGrp="1"/>
          </p:cNvSpPr>
          <p:nvPr>
            <p:ph idx="1"/>
          </p:nvPr>
        </p:nvSpPr>
        <p:spPr>
          <a:xfrm>
            <a:off x="838200" y="1393969"/>
            <a:ext cx="10515600" cy="4351338"/>
          </a:xfrm>
        </p:spPr>
        <p:txBody>
          <a:bodyPr>
            <a:noAutofit/>
          </a:bodyPr>
          <a:lstStyle/>
          <a:p>
            <a:pPr marL="0" indent="0">
              <a:lnSpc>
                <a:spcPct val="110000"/>
              </a:lnSpc>
              <a:buNone/>
            </a:pPr>
            <a:r>
              <a:rPr lang="en-US" sz="1700" dirty="0">
                <a:solidFill>
                  <a:srgbClr val="FBEE9F"/>
                </a:solidFill>
              </a:rPr>
              <a:t>Amid all the talk about how you are the worst president in history, how you are soft on communism and how you are not protecting US allies you have stayed the diplomatic course. You feel so strongly that this is the correct approach that you have ignored everything Yeltsin has done. He won an election with anti-US rhetoric, put weapons where they could hit US cities, helped overthrow a friendly government and continue talking bad about capitalism and the US way of life. President Yeltsin is a better president than you. </a:t>
            </a:r>
            <a:r>
              <a:rPr lang="en-US" sz="1700" dirty="0" smtClean="0">
                <a:solidFill>
                  <a:srgbClr val="FBEE9F"/>
                </a:solidFill>
              </a:rPr>
              <a:t>While </a:t>
            </a:r>
            <a:r>
              <a:rPr lang="en-US" sz="1700" dirty="0">
                <a:solidFill>
                  <a:srgbClr val="FBEE9F"/>
                </a:solidFill>
              </a:rPr>
              <a:t>you were reaching out trying to make a treaty he secretly put nuclear submarines off the east and west coast of the United States. Then he started to attack countries geographically close to Russia. Poland, Germany, France and Spain all fall to the Soviet military. You try to come to their assistance but then Yeltsin reveals the nuclear submarines with missiles aimed at US cities. </a:t>
            </a:r>
            <a:r>
              <a:rPr lang="en-US" sz="1700" dirty="0" smtClean="0">
                <a:solidFill>
                  <a:srgbClr val="FBEE9F"/>
                </a:solidFill>
              </a:rPr>
              <a:t>If </a:t>
            </a:r>
            <a:r>
              <a:rPr lang="en-US" sz="1700" dirty="0">
                <a:solidFill>
                  <a:srgbClr val="FBEE9F"/>
                </a:solidFill>
              </a:rPr>
              <a:t>you attack, he will kill millions US citizens. You have no choice but to stay out of it and watch European countries fall and convert to communism. Congress tries to impeach you for lack of leadership but you decide to resign instead. The US loses the Cold War and you are considered the worst president in US history. </a:t>
            </a:r>
          </a:p>
        </p:txBody>
      </p:sp>
      <p:sp>
        <p:nvSpPr>
          <p:cNvPr id="4" name="TextBox 3"/>
          <p:cNvSpPr txBox="1"/>
          <p:nvPr/>
        </p:nvSpPr>
        <p:spPr>
          <a:xfrm>
            <a:off x="2313536" y="6156787"/>
            <a:ext cx="7564928" cy="461665"/>
          </a:xfrm>
          <a:prstGeom prst="rect">
            <a:avLst/>
          </a:prstGeom>
          <a:noFill/>
        </p:spPr>
        <p:txBody>
          <a:bodyPr wrap="square" rtlCol="0">
            <a:spAutoFit/>
          </a:bodyPr>
          <a:lstStyle/>
          <a:p>
            <a:pPr algn="ctr"/>
            <a:r>
              <a:rPr lang="en-US" sz="2400" b="1" dirty="0" smtClean="0">
                <a:solidFill>
                  <a:srgbClr val="600A08"/>
                </a:solidFill>
              </a:rPr>
              <a:t>The End</a:t>
            </a:r>
            <a:endParaRPr lang="en-US" sz="2400" b="1" dirty="0">
              <a:solidFill>
                <a:srgbClr val="600A08"/>
              </a:solidFill>
            </a:endParaRPr>
          </a:p>
        </p:txBody>
      </p:sp>
    </p:spTree>
    <p:extLst>
      <p:ext uri="{BB962C8B-B14F-4D97-AF65-F5344CB8AC3E}">
        <p14:creationId xmlns:p14="http://schemas.microsoft.com/office/powerpoint/2010/main" val="1378590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0"/>
            <a:ext cx="10515600" cy="1325563"/>
          </a:xfrm>
        </p:spPr>
        <p:txBody>
          <a:bodyPr>
            <a:normAutofit/>
          </a:bodyPr>
          <a:lstStyle/>
          <a:p>
            <a:r>
              <a:rPr lang="en-US" sz="4800" dirty="0" smtClean="0">
                <a:solidFill>
                  <a:srgbClr val="091206"/>
                </a:solidFill>
                <a:latin typeface="Bernard MT Condensed" panose="02050806060905020404" pitchFamily="18" charset="0"/>
              </a:rPr>
              <a:t>Your Choices:</a:t>
            </a:r>
            <a:endParaRPr lang="en-US" sz="4800" dirty="0">
              <a:solidFill>
                <a:srgbClr val="091206"/>
              </a:solidFill>
              <a:latin typeface="Bernard MT Condensed" panose="02050806060905020404" pitchFamily="18" charset="0"/>
            </a:endParaRPr>
          </a:p>
        </p:txBody>
      </p:sp>
      <p:sp>
        <p:nvSpPr>
          <p:cNvPr id="3" name="Content Placeholder 2"/>
          <p:cNvSpPr>
            <a:spLocks noGrp="1"/>
          </p:cNvSpPr>
          <p:nvPr>
            <p:ph idx="1"/>
          </p:nvPr>
        </p:nvSpPr>
        <p:spPr>
          <a:xfrm>
            <a:off x="350520" y="1134686"/>
            <a:ext cx="11567160" cy="5388034"/>
          </a:xfrm>
        </p:spPr>
        <p:txBody>
          <a:bodyPr>
            <a:noAutofit/>
          </a:bodyPr>
          <a:lstStyle/>
          <a:p>
            <a:pPr marL="0" indent="0">
              <a:lnSpc>
                <a:spcPct val="110000"/>
              </a:lnSpc>
              <a:buNone/>
            </a:pPr>
            <a:r>
              <a:rPr lang="en-US" sz="2100" b="1" i="1" u="sng" dirty="0" smtClean="0">
                <a:solidFill>
                  <a:schemeClr val="tx2">
                    <a:lumMod val="40000"/>
                    <a:lumOff val="60000"/>
                  </a:schemeClr>
                </a:solidFill>
                <a:hlinkClick r:id="rId2" action="ppaction://hlinksldjump"/>
              </a:rPr>
              <a:t>OPTION #2</a:t>
            </a:r>
            <a:r>
              <a:rPr lang="en-US" sz="2100" b="1" u="sng" dirty="0" smtClean="0">
                <a:solidFill>
                  <a:schemeClr val="tx2">
                    <a:lumMod val="40000"/>
                    <a:lumOff val="60000"/>
                  </a:schemeClr>
                </a:solidFill>
                <a:hlinkClick r:id="rId2" action="ppaction://hlinksldjump"/>
              </a:rPr>
              <a:t>: </a:t>
            </a:r>
            <a:r>
              <a:rPr lang="en-US" sz="2100" dirty="0" smtClean="0">
                <a:solidFill>
                  <a:schemeClr val="tx2">
                    <a:lumMod val="40000"/>
                    <a:lumOff val="60000"/>
                  </a:schemeClr>
                </a:solidFill>
              </a:rPr>
              <a:t>You </a:t>
            </a:r>
            <a:r>
              <a:rPr lang="en-US" sz="2100" dirty="0">
                <a:solidFill>
                  <a:schemeClr val="tx2">
                    <a:lumMod val="40000"/>
                    <a:lumOff val="60000"/>
                  </a:schemeClr>
                </a:solidFill>
              </a:rPr>
              <a:t>can reach out to President Yeltsin and see if the two of you can work through the problems and ideology that has almost led to war several times. </a:t>
            </a:r>
            <a:r>
              <a:rPr lang="en-US" sz="2100" dirty="0" smtClean="0">
                <a:solidFill>
                  <a:schemeClr val="tx2">
                    <a:lumMod val="40000"/>
                    <a:lumOff val="60000"/>
                  </a:schemeClr>
                </a:solidFill>
              </a:rPr>
              <a:t>The </a:t>
            </a:r>
            <a:r>
              <a:rPr lang="en-US" sz="2100" dirty="0">
                <a:solidFill>
                  <a:schemeClr val="tx2">
                    <a:lumMod val="40000"/>
                    <a:lumOff val="60000"/>
                  </a:schemeClr>
                </a:solidFill>
              </a:rPr>
              <a:t>problem with taking this diplomatic approach is it makes you look weak to your citizens and to the USSR. </a:t>
            </a:r>
            <a:r>
              <a:rPr lang="en-US" sz="2100" dirty="0" smtClean="0">
                <a:solidFill>
                  <a:schemeClr val="tx2">
                    <a:lumMod val="40000"/>
                    <a:lumOff val="60000"/>
                  </a:schemeClr>
                </a:solidFill>
              </a:rPr>
              <a:t>If </a:t>
            </a:r>
            <a:r>
              <a:rPr lang="en-US" sz="2100" dirty="0">
                <a:solidFill>
                  <a:schemeClr val="tx2">
                    <a:lumMod val="40000"/>
                    <a:lumOff val="60000"/>
                  </a:schemeClr>
                </a:solidFill>
              </a:rPr>
              <a:t>diplomacy is rejected, it will look like you were scared of the new </a:t>
            </a:r>
            <a:r>
              <a:rPr lang="en-US" sz="2100" dirty="0" smtClean="0">
                <a:solidFill>
                  <a:schemeClr val="tx2">
                    <a:lumMod val="40000"/>
                    <a:lumOff val="60000"/>
                  </a:schemeClr>
                </a:solidFill>
              </a:rPr>
              <a:t>Soviet Premier</a:t>
            </a:r>
            <a:r>
              <a:rPr lang="en-US" sz="2100" dirty="0">
                <a:solidFill>
                  <a:schemeClr val="tx2">
                    <a:lumMod val="40000"/>
                    <a:lumOff val="60000"/>
                  </a:schemeClr>
                </a:solidFill>
              </a:rPr>
              <a:t>. </a:t>
            </a:r>
            <a:endParaRPr lang="en-US" sz="2100" dirty="0" smtClean="0">
              <a:solidFill>
                <a:schemeClr val="tx2">
                  <a:lumMod val="40000"/>
                  <a:lumOff val="60000"/>
                </a:schemeClr>
              </a:solidFill>
            </a:endParaRPr>
          </a:p>
          <a:p>
            <a:pPr marL="0" indent="0" algn="ctr">
              <a:lnSpc>
                <a:spcPct val="110000"/>
              </a:lnSpc>
              <a:spcBef>
                <a:spcPts val="1200"/>
              </a:spcBef>
              <a:spcAft>
                <a:spcPts val="1200"/>
              </a:spcAft>
              <a:buNone/>
            </a:pPr>
            <a:r>
              <a:rPr lang="en-US" sz="3200" b="1" u="sng" dirty="0" smtClean="0">
                <a:solidFill>
                  <a:srgbClr val="060C04"/>
                </a:solidFill>
              </a:rPr>
              <a:t>OR</a:t>
            </a:r>
            <a:endParaRPr lang="en-US" sz="2000" u="sng" dirty="0" smtClean="0">
              <a:solidFill>
                <a:srgbClr val="060C04"/>
              </a:solidFill>
            </a:endParaRPr>
          </a:p>
          <a:p>
            <a:pPr marL="0" indent="0">
              <a:lnSpc>
                <a:spcPct val="110000"/>
              </a:lnSpc>
              <a:buNone/>
            </a:pPr>
            <a:r>
              <a:rPr lang="en-US" sz="2100" b="1" i="1" u="sng" dirty="0" smtClean="0">
                <a:solidFill>
                  <a:schemeClr val="tx2">
                    <a:lumMod val="40000"/>
                    <a:lumOff val="60000"/>
                  </a:schemeClr>
                </a:solidFill>
                <a:hlinkClick r:id="rId3" action="ppaction://hlinksldjump"/>
              </a:rPr>
              <a:t>OPTION #3: </a:t>
            </a:r>
            <a:r>
              <a:rPr lang="en-US" sz="2100" dirty="0" smtClean="0">
                <a:solidFill>
                  <a:schemeClr val="tx2">
                    <a:lumMod val="40000"/>
                    <a:lumOff val="60000"/>
                  </a:schemeClr>
                </a:solidFill>
              </a:rPr>
              <a:t>You can use the election of this new president to take a stand against communism and the evil it does. This will no doubt gain you popularity in the US and might help you get re-elected in four years. The problem is that it does not solve the dilemma of the Cold War, it only makes it worse. But if you want to ever try to negotiate with the Soviets it is best to do if from a position of strength.</a:t>
            </a:r>
            <a:endParaRPr lang="en-US" sz="2100" dirty="0">
              <a:solidFill>
                <a:schemeClr val="tx2">
                  <a:lumMod val="40000"/>
                  <a:lumOff val="60000"/>
                </a:schemeClr>
              </a:solidFill>
            </a:endParaRPr>
          </a:p>
        </p:txBody>
      </p:sp>
    </p:spTree>
    <p:extLst>
      <p:ext uri="{BB962C8B-B14F-4D97-AF65-F5344CB8AC3E}">
        <p14:creationId xmlns:p14="http://schemas.microsoft.com/office/powerpoint/2010/main" val="3361129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#15:</a:t>
            </a:r>
            <a:endParaRPr lang="en-US" dirty="0">
              <a:solidFill>
                <a:srgbClr val="091206"/>
              </a:solidFill>
            </a:endParaRPr>
          </a:p>
        </p:txBody>
      </p:sp>
      <p:sp>
        <p:nvSpPr>
          <p:cNvPr id="3" name="Content Placeholder 2"/>
          <p:cNvSpPr>
            <a:spLocks noGrp="1"/>
          </p:cNvSpPr>
          <p:nvPr>
            <p:ph idx="1"/>
          </p:nvPr>
        </p:nvSpPr>
        <p:spPr>
          <a:xfrm>
            <a:off x="838200" y="1393969"/>
            <a:ext cx="10515600" cy="4351338"/>
          </a:xfrm>
        </p:spPr>
        <p:txBody>
          <a:bodyPr>
            <a:normAutofit fontScale="77500" lnSpcReduction="20000"/>
          </a:bodyPr>
          <a:lstStyle/>
          <a:p>
            <a:pPr marL="0" indent="0">
              <a:lnSpc>
                <a:spcPct val="110000"/>
              </a:lnSpc>
              <a:buNone/>
            </a:pPr>
            <a:r>
              <a:rPr lang="en-US" dirty="0">
                <a:solidFill>
                  <a:srgbClr val="FBEE9F"/>
                </a:solidFill>
              </a:rPr>
              <a:t>You have put missiles in Turkey. You actions have made you popular in the United States but you are hoping the Soviet Union will see you are serious and back off. It has worked. The Soviet Union’s President has issued an apology for shooting down the U2. This is not a public apology, because he cannot be made to look weak in front of his citizens or his military commanders. He explained that there are some military commanders who want to go to war with the US and they were the ones who shot down the U2 without his permission. This explains his </a:t>
            </a:r>
            <a:r>
              <a:rPr lang="en-US" dirty="0" err="1">
                <a:solidFill>
                  <a:srgbClr val="FBEE9F"/>
                </a:solidFill>
              </a:rPr>
              <a:t>hard-line</a:t>
            </a:r>
            <a:r>
              <a:rPr lang="en-US" dirty="0">
                <a:solidFill>
                  <a:srgbClr val="FBEE9F"/>
                </a:solidFill>
              </a:rPr>
              <a:t> stand during your earlier attempt at diplomacy. You, and a few of your advisors, think that his explanation is legit and a few others think he is playing you for a fool and just telling you want you want to hear. </a:t>
            </a:r>
          </a:p>
        </p:txBody>
      </p:sp>
      <p:sp>
        <p:nvSpPr>
          <p:cNvPr id="4" name="TextBox 3"/>
          <p:cNvSpPr txBox="1"/>
          <p:nvPr/>
        </p:nvSpPr>
        <p:spPr>
          <a:xfrm>
            <a:off x="2313536" y="5897707"/>
            <a:ext cx="7564928"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3589106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Your Choices:</a:t>
            </a:r>
            <a:endParaRPr lang="en-US" dirty="0">
              <a:solidFill>
                <a:srgbClr val="091206"/>
              </a:solidFill>
            </a:endParaRPr>
          </a:p>
        </p:txBody>
      </p:sp>
      <p:sp>
        <p:nvSpPr>
          <p:cNvPr id="3" name="Content Placeholder 2"/>
          <p:cNvSpPr>
            <a:spLocks noGrp="1"/>
          </p:cNvSpPr>
          <p:nvPr>
            <p:ph idx="1"/>
          </p:nvPr>
        </p:nvSpPr>
        <p:spPr>
          <a:xfrm>
            <a:off x="838200" y="1393968"/>
            <a:ext cx="10774680" cy="4823951"/>
          </a:xfrm>
        </p:spPr>
        <p:txBody>
          <a:bodyPr>
            <a:normAutofit fontScale="92500" lnSpcReduction="20000"/>
          </a:bodyPr>
          <a:lstStyle/>
          <a:p>
            <a:pPr marL="0" indent="0">
              <a:lnSpc>
                <a:spcPct val="110000"/>
              </a:lnSpc>
              <a:buNone/>
            </a:pPr>
            <a:r>
              <a:rPr lang="en-US" b="1" i="1" dirty="0" smtClean="0">
                <a:solidFill>
                  <a:srgbClr val="FBEE9F"/>
                </a:solidFill>
                <a:hlinkClick r:id="rId2" action="ppaction://hlinksldjump"/>
              </a:rPr>
              <a:t>Option #16:</a:t>
            </a:r>
            <a:r>
              <a:rPr lang="en-US" b="1" i="1" dirty="0" smtClean="0">
                <a:solidFill>
                  <a:srgbClr val="FBEE9F"/>
                </a:solidFill>
              </a:rPr>
              <a:t> </a:t>
            </a:r>
            <a:r>
              <a:rPr lang="en-US" dirty="0" smtClean="0">
                <a:solidFill>
                  <a:srgbClr val="FBEE9F"/>
                </a:solidFill>
              </a:rPr>
              <a:t>You </a:t>
            </a:r>
            <a:r>
              <a:rPr lang="en-US" dirty="0">
                <a:solidFill>
                  <a:srgbClr val="FBEE9F"/>
                </a:solidFill>
              </a:rPr>
              <a:t>can take him up on his offer for diplomacy. </a:t>
            </a:r>
            <a:r>
              <a:rPr lang="en-US" dirty="0" smtClean="0">
                <a:solidFill>
                  <a:srgbClr val="FBEE9F"/>
                </a:solidFill>
              </a:rPr>
              <a:t>Some </a:t>
            </a:r>
            <a:r>
              <a:rPr lang="en-US" dirty="0">
                <a:solidFill>
                  <a:srgbClr val="FBEE9F"/>
                </a:solidFill>
              </a:rPr>
              <a:t>of your advisors (your cabinet) might not agree, but </a:t>
            </a:r>
            <a:r>
              <a:rPr lang="en-US" dirty="0" smtClean="0">
                <a:solidFill>
                  <a:srgbClr val="FBEE9F"/>
                </a:solidFill>
              </a:rPr>
              <a:t>you are the </a:t>
            </a:r>
            <a:r>
              <a:rPr lang="en-US" dirty="0">
                <a:solidFill>
                  <a:srgbClr val="FBEE9F"/>
                </a:solidFill>
              </a:rPr>
              <a:t>president. </a:t>
            </a:r>
            <a:r>
              <a:rPr lang="en-US" dirty="0" smtClean="0">
                <a:solidFill>
                  <a:srgbClr val="FBEE9F"/>
                </a:solidFill>
              </a:rPr>
              <a:t>You </a:t>
            </a:r>
            <a:r>
              <a:rPr lang="en-US" dirty="0">
                <a:solidFill>
                  <a:srgbClr val="FBEE9F"/>
                </a:solidFill>
              </a:rPr>
              <a:t>can do what you want.  </a:t>
            </a:r>
          </a:p>
          <a:p>
            <a:pPr marL="0" indent="0" algn="ctr">
              <a:lnSpc>
                <a:spcPct val="110000"/>
              </a:lnSpc>
              <a:buNone/>
            </a:pPr>
            <a:r>
              <a:rPr lang="en-US" sz="3300" b="1" i="1" u="sng" dirty="0" smtClean="0">
                <a:solidFill>
                  <a:srgbClr val="060C04"/>
                </a:solidFill>
              </a:rPr>
              <a:t>OR</a:t>
            </a:r>
            <a:endParaRPr lang="en-US" sz="3300" b="1" i="1" u="sng" dirty="0">
              <a:solidFill>
                <a:srgbClr val="060C04"/>
              </a:solidFill>
            </a:endParaRPr>
          </a:p>
          <a:p>
            <a:pPr marL="0" indent="0">
              <a:lnSpc>
                <a:spcPct val="110000"/>
              </a:lnSpc>
              <a:buNone/>
            </a:pPr>
            <a:endParaRPr lang="en-US" dirty="0">
              <a:solidFill>
                <a:srgbClr val="FBEE9F"/>
              </a:solidFill>
            </a:endParaRPr>
          </a:p>
          <a:p>
            <a:pPr marL="0" indent="0">
              <a:lnSpc>
                <a:spcPct val="110000"/>
              </a:lnSpc>
              <a:buNone/>
            </a:pPr>
            <a:r>
              <a:rPr lang="en-US" b="1" i="1" dirty="0" smtClean="0">
                <a:solidFill>
                  <a:srgbClr val="FBEE9F"/>
                </a:solidFill>
                <a:hlinkClick r:id="rId3" action="ppaction://hlinksldjump"/>
              </a:rPr>
              <a:t>Option #19:</a:t>
            </a:r>
            <a:r>
              <a:rPr lang="en-US" b="1" i="1" dirty="0" smtClean="0">
                <a:solidFill>
                  <a:srgbClr val="FBEE9F"/>
                </a:solidFill>
              </a:rPr>
              <a:t> </a:t>
            </a:r>
            <a:r>
              <a:rPr lang="en-US" dirty="0" smtClean="0">
                <a:solidFill>
                  <a:srgbClr val="FBEE9F"/>
                </a:solidFill>
              </a:rPr>
              <a:t>You </a:t>
            </a:r>
            <a:r>
              <a:rPr lang="en-US" dirty="0">
                <a:solidFill>
                  <a:srgbClr val="FBEE9F"/>
                </a:solidFill>
              </a:rPr>
              <a:t>ignore his offer. </a:t>
            </a:r>
            <a:r>
              <a:rPr lang="en-US" dirty="0" smtClean="0">
                <a:solidFill>
                  <a:srgbClr val="FBEE9F"/>
                </a:solidFill>
              </a:rPr>
              <a:t>You </a:t>
            </a:r>
            <a:r>
              <a:rPr lang="en-US" dirty="0">
                <a:solidFill>
                  <a:srgbClr val="FBEE9F"/>
                </a:solidFill>
              </a:rPr>
              <a:t>know if you are wrong and the diplomacy offer is not legit you will look like a fool</a:t>
            </a:r>
            <a:r>
              <a:rPr lang="en-US" dirty="0" smtClean="0">
                <a:solidFill>
                  <a:srgbClr val="FBEE9F"/>
                </a:solidFill>
              </a:rPr>
              <a:t>. </a:t>
            </a:r>
            <a:r>
              <a:rPr lang="en-US" dirty="0">
                <a:solidFill>
                  <a:srgbClr val="FBEE9F"/>
                </a:solidFill>
              </a:rPr>
              <a:t>Some of your cabinet is recommending that you move your military to DEFCON 3. </a:t>
            </a:r>
            <a:r>
              <a:rPr lang="en-US" dirty="0" smtClean="0">
                <a:solidFill>
                  <a:srgbClr val="FBEE9F"/>
                </a:solidFill>
              </a:rPr>
              <a:t>This </a:t>
            </a:r>
            <a:r>
              <a:rPr lang="en-US" dirty="0">
                <a:solidFill>
                  <a:srgbClr val="FBEE9F"/>
                </a:solidFill>
              </a:rPr>
              <a:t>tells them to get ready for war.  </a:t>
            </a:r>
          </a:p>
        </p:txBody>
      </p:sp>
    </p:spTree>
    <p:extLst>
      <p:ext uri="{BB962C8B-B14F-4D97-AF65-F5344CB8AC3E}">
        <p14:creationId xmlns:p14="http://schemas.microsoft.com/office/powerpoint/2010/main" val="3836678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#16:</a:t>
            </a:r>
            <a:endParaRPr lang="en-US" dirty="0">
              <a:solidFill>
                <a:srgbClr val="091206"/>
              </a:solidFill>
            </a:endParaRPr>
          </a:p>
        </p:txBody>
      </p:sp>
      <p:sp>
        <p:nvSpPr>
          <p:cNvPr id="3" name="Content Placeholder 2"/>
          <p:cNvSpPr>
            <a:spLocks noGrp="1"/>
          </p:cNvSpPr>
          <p:nvPr>
            <p:ph idx="1"/>
          </p:nvPr>
        </p:nvSpPr>
        <p:spPr>
          <a:xfrm>
            <a:off x="838200" y="1393969"/>
            <a:ext cx="10515600" cy="4351338"/>
          </a:xfrm>
        </p:spPr>
        <p:txBody>
          <a:bodyPr>
            <a:normAutofit fontScale="77500" lnSpcReduction="20000"/>
          </a:bodyPr>
          <a:lstStyle/>
          <a:p>
            <a:pPr marL="0" indent="0">
              <a:lnSpc>
                <a:spcPct val="110000"/>
              </a:lnSpc>
              <a:buNone/>
            </a:pPr>
            <a:r>
              <a:rPr lang="en-US" dirty="0">
                <a:solidFill>
                  <a:srgbClr val="FBEE9F"/>
                </a:solidFill>
              </a:rPr>
              <a:t>You are pursuing a deal with the </a:t>
            </a:r>
            <a:r>
              <a:rPr lang="en-US" dirty="0" smtClean="0">
                <a:solidFill>
                  <a:srgbClr val="FBEE9F"/>
                </a:solidFill>
              </a:rPr>
              <a:t>Soviet </a:t>
            </a:r>
            <a:r>
              <a:rPr lang="en-US" dirty="0">
                <a:solidFill>
                  <a:srgbClr val="FBEE9F"/>
                </a:solidFill>
              </a:rPr>
              <a:t>President and things are looking good. </a:t>
            </a:r>
            <a:r>
              <a:rPr lang="en-US" dirty="0" smtClean="0">
                <a:solidFill>
                  <a:srgbClr val="FBEE9F"/>
                </a:solidFill>
              </a:rPr>
              <a:t>Against </a:t>
            </a:r>
            <a:r>
              <a:rPr lang="en-US" dirty="0">
                <a:solidFill>
                  <a:srgbClr val="FBEE9F"/>
                </a:solidFill>
              </a:rPr>
              <a:t>the opinion of all the hard-core anti-communist in the US, you have convinced the Soviets to remove their missiles from Siberia. </a:t>
            </a:r>
            <a:r>
              <a:rPr lang="en-US" dirty="0" smtClean="0">
                <a:solidFill>
                  <a:srgbClr val="FBEE9F"/>
                </a:solidFill>
              </a:rPr>
              <a:t>As </a:t>
            </a:r>
            <a:r>
              <a:rPr lang="en-US" dirty="0">
                <a:solidFill>
                  <a:srgbClr val="FBEE9F"/>
                </a:solidFill>
              </a:rPr>
              <a:t>you are working through your difference, two things happen that might define your presidency. </a:t>
            </a:r>
            <a:r>
              <a:rPr lang="en-US" dirty="0" smtClean="0">
                <a:solidFill>
                  <a:srgbClr val="FBEE9F"/>
                </a:solidFill>
              </a:rPr>
              <a:t>First</a:t>
            </a:r>
            <a:r>
              <a:rPr lang="en-US" dirty="0">
                <a:solidFill>
                  <a:srgbClr val="FBEE9F"/>
                </a:solidFill>
              </a:rPr>
              <a:t>, it comes to your attention that even as you are talking with the Soviet’s, they are still funding a group of Korean rebels trying to overthrow the democratic government in Korea and replace it with a communist regime.  This tells you that even though the Russians are working with you they cannot be completely trusted. </a:t>
            </a:r>
            <a:r>
              <a:rPr lang="en-US" dirty="0" smtClean="0">
                <a:solidFill>
                  <a:srgbClr val="FBEE9F"/>
                </a:solidFill>
              </a:rPr>
              <a:t>Second</a:t>
            </a:r>
            <a:r>
              <a:rPr lang="en-US" dirty="0">
                <a:solidFill>
                  <a:srgbClr val="FBEE9F"/>
                </a:solidFill>
              </a:rPr>
              <a:t>, one morning you awake to hear from your advisors that a nuclear power plant has exploded in the Russian city of Chernobyl and the Soviets are in desperate need of aid. </a:t>
            </a:r>
          </a:p>
        </p:txBody>
      </p:sp>
      <p:sp>
        <p:nvSpPr>
          <p:cNvPr id="4" name="TextBox 3"/>
          <p:cNvSpPr txBox="1"/>
          <p:nvPr/>
        </p:nvSpPr>
        <p:spPr>
          <a:xfrm>
            <a:off x="2313536" y="5897707"/>
            <a:ext cx="7564928"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2663974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Your Choices:</a:t>
            </a:r>
            <a:endParaRPr lang="en-US" dirty="0">
              <a:solidFill>
                <a:srgbClr val="091206"/>
              </a:solidFill>
            </a:endParaRPr>
          </a:p>
        </p:txBody>
      </p:sp>
      <p:sp>
        <p:nvSpPr>
          <p:cNvPr id="3" name="Content Placeholder 2"/>
          <p:cNvSpPr>
            <a:spLocks noGrp="1"/>
          </p:cNvSpPr>
          <p:nvPr>
            <p:ph idx="1"/>
          </p:nvPr>
        </p:nvSpPr>
        <p:spPr>
          <a:xfrm>
            <a:off x="838200" y="1393968"/>
            <a:ext cx="10774680" cy="4823951"/>
          </a:xfrm>
        </p:spPr>
        <p:txBody>
          <a:bodyPr>
            <a:normAutofit fontScale="85000" lnSpcReduction="20000"/>
          </a:bodyPr>
          <a:lstStyle/>
          <a:p>
            <a:pPr marL="0" indent="0">
              <a:lnSpc>
                <a:spcPct val="110000"/>
              </a:lnSpc>
              <a:buNone/>
            </a:pPr>
            <a:r>
              <a:rPr lang="en-US" b="1" i="1" dirty="0" smtClean="0">
                <a:solidFill>
                  <a:srgbClr val="FBEE9F"/>
                </a:solidFill>
                <a:hlinkClick r:id="rId2" action="ppaction://hlinksldjump"/>
              </a:rPr>
              <a:t>Option #17:</a:t>
            </a:r>
            <a:r>
              <a:rPr lang="en-US" b="1" i="1" dirty="0" smtClean="0">
                <a:solidFill>
                  <a:srgbClr val="FBEE9F"/>
                </a:solidFill>
              </a:rPr>
              <a:t> </a:t>
            </a:r>
            <a:r>
              <a:rPr lang="en-US" dirty="0">
                <a:solidFill>
                  <a:srgbClr val="FBEE9F"/>
                </a:solidFill>
              </a:rPr>
              <a:t>You can take advantage of the nuclear explosion and aid the Korean government in their fight against communism. </a:t>
            </a:r>
            <a:r>
              <a:rPr lang="en-US" dirty="0" smtClean="0">
                <a:solidFill>
                  <a:srgbClr val="FBEE9F"/>
                </a:solidFill>
              </a:rPr>
              <a:t>As </a:t>
            </a:r>
            <a:r>
              <a:rPr lang="en-US" dirty="0">
                <a:solidFill>
                  <a:srgbClr val="FBEE9F"/>
                </a:solidFill>
              </a:rPr>
              <a:t>well as diplomacy was working, you cannot let another country fall to communism. </a:t>
            </a:r>
            <a:r>
              <a:rPr lang="en-US" dirty="0" smtClean="0">
                <a:solidFill>
                  <a:srgbClr val="FBEE9F"/>
                </a:solidFill>
              </a:rPr>
              <a:t>This </a:t>
            </a:r>
            <a:r>
              <a:rPr lang="en-US" dirty="0">
                <a:solidFill>
                  <a:srgbClr val="FBEE9F"/>
                </a:solidFill>
              </a:rPr>
              <a:t>distraction provides the perfect opportunity. </a:t>
            </a:r>
            <a:endParaRPr lang="en-US" dirty="0" smtClean="0">
              <a:solidFill>
                <a:srgbClr val="FBEE9F"/>
              </a:solidFill>
            </a:endParaRPr>
          </a:p>
          <a:p>
            <a:pPr marL="0" indent="0" algn="ctr">
              <a:lnSpc>
                <a:spcPct val="110000"/>
              </a:lnSpc>
              <a:buNone/>
            </a:pPr>
            <a:r>
              <a:rPr lang="en-US" sz="3300" b="1" i="1" u="sng" dirty="0" smtClean="0">
                <a:solidFill>
                  <a:srgbClr val="060C04"/>
                </a:solidFill>
              </a:rPr>
              <a:t>OR</a:t>
            </a:r>
          </a:p>
          <a:p>
            <a:pPr marL="0" indent="0">
              <a:lnSpc>
                <a:spcPct val="110000"/>
              </a:lnSpc>
              <a:buNone/>
            </a:pPr>
            <a:endParaRPr lang="en-US" dirty="0">
              <a:solidFill>
                <a:srgbClr val="FBEE9F"/>
              </a:solidFill>
            </a:endParaRPr>
          </a:p>
          <a:p>
            <a:pPr marL="0" indent="0">
              <a:lnSpc>
                <a:spcPct val="110000"/>
              </a:lnSpc>
              <a:buNone/>
            </a:pPr>
            <a:r>
              <a:rPr lang="en-US" b="1" i="1" dirty="0" smtClean="0">
                <a:solidFill>
                  <a:srgbClr val="FBEE9F"/>
                </a:solidFill>
                <a:hlinkClick r:id="rId3" action="ppaction://hlinksldjump"/>
              </a:rPr>
              <a:t>Option #18:</a:t>
            </a:r>
            <a:r>
              <a:rPr lang="en-US" b="1" i="1" dirty="0" smtClean="0">
                <a:solidFill>
                  <a:srgbClr val="FBEE9F"/>
                </a:solidFill>
              </a:rPr>
              <a:t> </a:t>
            </a:r>
            <a:r>
              <a:rPr lang="en-US" dirty="0">
                <a:solidFill>
                  <a:srgbClr val="FBEE9F"/>
                </a:solidFill>
              </a:rPr>
              <a:t>You can take this opportunity to show the Soviets that you are serious about making this relationship work and send help to Chernobyl, site of the nuclear explosion. </a:t>
            </a:r>
            <a:r>
              <a:rPr lang="en-US" dirty="0" smtClean="0">
                <a:solidFill>
                  <a:srgbClr val="FBEE9F"/>
                </a:solidFill>
              </a:rPr>
              <a:t>This </a:t>
            </a:r>
            <a:r>
              <a:rPr lang="en-US" dirty="0">
                <a:solidFill>
                  <a:srgbClr val="FBEE9F"/>
                </a:solidFill>
              </a:rPr>
              <a:t>olive branch is a risky move; if things do not fall in place fast enough it will probably cost you an election. </a:t>
            </a:r>
          </a:p>
        </p:txBody>
      </p:sp>
    </p:spTree>
    <p:extLst>
      <p:ext uri="{BB962C8B-B14F-4D97-AF65-F5344CB8AC3E}">
        <p14:creationId xmlns:p14="http://schemas.microsoft.com/office/powerpoint/2010/main" val="1199379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7336" y="5895176"/>
            <a:ext cx="7564928" cy="523220"/>
          </a:xfrm>
          <a:prstGeom prst="rect">
            <a:avLst/>
          </a:prstGeom>
          <a:noFill/>
        </p:spPr>
        <p:txBody>
          <a:bodyPr wrap="square" rtlCol="0">
            <a:spAutoFit/>
          </a:bodyPr>
          <a:lstStyle/>
          <a:p>
            <a:pPr algn="ctr"/>
            <a:r>
              <a:rPr lang="en-US" sz="2800" b="1" dirty="0" smtClean="0">
                <a:solidFill>
                  <a:srgbClr val="600A08"/>
                </a:solidFill>
              </a:rPr>
              <a:t>The End</a:t>
            </a:r>
            <a:endParaRPr lang="en-US" sz="2800" b="1" dirty="0">
              <a:solidFill>
                <a:srgbClr val="600A08"/>
              </a:solidFill>
            </a:endParaRPr>
          </a:p>
        </p:txBody>
      </p:sp>
      <p:sp>
        <p:nvSpPr>
          <p:cNvPr id="5" name="Rectangle 4"/>
          <p:cNvSpPr/>
          <p:nvPr/>
        </p:nvSpPr>
        <p:spPr>
          <a:xfrm>
            <a:off x="0" y="0"/>
            <a:ext cx="12192000" cy="6858000"/>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rot="20577234">
            <a:off x="1172013" y="1935995"/>
            <a:ext cx="4799341" cy="1569660"/>
          </a:xfrm>
          <a:prstGeom prst="rect">
            <a:avLst/>
          </a:prstGeom>
          <a:noFill/>
        </p:spPr>
        <p:txBody>
          <a:bodyPr wrap="square" rtlCol="0">
            <a:spAutoFit/>
          </a:bodyPr>
          <a:lstStyle/>
          <a:p>
            <a:pPr algn="ctr"/>
            <a:r>
              <a:rPr lang="en-US" sz="9600" b="1" dirty="0" smtClean="0">
                <a:solidFill>
                  <a:srgbClr val="83BCCD"/>
                </a:solidFill>
                <a:latin typeface="Back Issues BB" panose="02000503000000020004" pitchFamily="2" charset="0"/>
              </a:rPr>
              <a:t>Debt!</a:t>
            </a:r>
            <a:endParaRPr lang="en-US" sz="9600" b="1" dirty="0">
              <a:solidFill>
                <a:srgbClr val="83BCCD"/>
              </a:solidFill>
              <a:latin typeface="Back Issues BB" panose="02000503000000020004" pitchFamily="2" charset="0"/>
            </a:endParaRPr>
          </a:p>
        </p:txBody>
      </p:sp>
      <p:pic>
        <p:nvPicPr>
          <p:cNvPr id="15" name="Picture 14"/>
          <p:cNvPicPr>
            <a:picLocks noChangeAspect="1"/>
          </p:cNvPicPr>
          <p:nvPr/>
        </p:nvPicPr>
        <p:blipFill>
          <a:blip r:embed="rId4">
            <a:clrChange>
              <a:clrFrom>
                <a:srgbClr val="FFFDFD"/>
              </a:clrFrom>
              <a:clrTo>
                <a:srgbClr val="FFFDFD">
                  <a:alpha val="0"/>
                </a:srgbClr>
              </a:clrTo>
            </a:clrChange>
            <a:extLst>
              <a:ext uri="{28A0092B-C50C-407E-A947-70E740481C1C}">
                <a14:useLocalDpi xmlns:a14="http://schemas.microsoft.com/office/drawing/2010/main" val="0"/>
              </a:ext>
            </a:extLst>
          </a:blip>
          <a:stretch>
            <a:fillRect/>
          </a:stretch>
        </p:blipFill>
        <p:spPr>
          <a:xfrm>
            <a:off x="6319520" y="3324430"/>
            <a:ext cx="4318000" cy="2451100"/>
          </a:xfrm>
          <a:prstGeom prst="rect">
            <a:avLst/>
          </a:prstGeom>
        </p:spPr>
      </p:pic>
      <p:pic>
        <p:nvPicPr>
          <p:cNvPr id="16" name="Picture 15"/>
          <p:cNvPicPr>
            <a:picLocks noChangeAspect="1"/>
          </p:cNvPicPr>
          <p:nvPr/>
        </p:nvPicPr>
        <p:blipFill>
          <a:blip r:embed="rId4">
            <a:clrChange>
              <a:clrFrom>
                <a:srgbClr val="FFFDFD"/>
              </a:clrFrom>
              <a:clrTo>
                <a:srgbClr val="FFFDFD">
                  <a:alpha val="0"/>
                </a:srgbClr>
              </a:clrTo>
            </a:clrChange>
            <a:extLst>
              <a:ext uri="{28A0092B-C50C-407E-A947-70E740481C1C}">
                <a14:useLocalDpi xmlns:a14="http://schemas.microsoft.com/office/drawing/2010/main" val="0"/>
              </a:ext>
            </a:extLst>
          </a:blip>
          <a:stretch>
            <a:fillRect/>
          </a:stretch>
        </p:blipFill>
        <p:spPr>
          <a:xfrm>
            <a:off x="6339840" y="2809057"/>
            <a:ext cx="4318000" cy="2451100"/>
          </a:xfrm>
          <a:prstGeom prst="rect">
            <a:avLst/>
          </a:prstGeom>
        </p:spPr>
      </p:pic>
      <p:pic>
        <p:nvPicPr>
          <p:cNvPr id="17" name="Picture 16"/>
          <p:cNvPicPr>
            <a:picLocks noChangeAspect="1"/>
          </p:cNvPicPr>
          <p:nvPr/>
        </p:nvPicPr>
        <p:blipFill>
          <a:blip r:embed="rId4">
            <a:clrChange>
              <a:clrFrom>
                <a:srgbClr val="FFFDFD"/>
              </a:clrFrom>
              <a:clrTo>
                <a:srgbClr val="FFFDFD">
                  <a:alpha val="0"/>
                </a:srgbClr>
              </a:clrTo>
            </a:clrChange>
            <a:extLst>
              <a:ext uri="{28A0092B-C50C-407E-A947-70E740481C1C}">
                <a14:useLocalDpi xmlns:a14="http://schemas.microsoft.com/office/drawing/2010/main" val="0"/>
              </a:ext>
            </a:extLst>
          </a:blip>
          <a:stretch>
            <a:fillRect/>
          </a:stretch>
        </p:blipFill>
        <p:spPr>
          <a:xfrm>
            <a:off x="6339840" y="2265233"/>
            <a:ext cx="4318000" cy="2451100"/>
          </a:xfrm>
          <a:prstGeom prst="rect">
            <a:avLst/>
          </a:prstGeom>
        </p:spPr>
      </p:pic>
      <p:pic>
        <p:nvPicPr>
          <p:cNvPr id="18" name="Picture 17"/>
          <p:cNvPicPr>
            <a:picLocks noChangeAspect="1"/>
          </p:cNvPicPr>
          <p:nvPr/>
        </p:nvPicPr>
        <p:blipFill>
          <a:blip r:embed="rId4">
            <a:clrChange>
              <a:clrFrom>
                <a:srgbClr val="FFFDFD"/>
              </a:clrFrom>
              <a:clrTo>
                <a:srgbClr val="FFFDFD">
                  <a:alpha val="0"/>
                </a:srgbClr>
              </a:clrTo>
            </a:clrChange>
            <a:extLst>
              <a:ext uri="{28A0092B-C50C-407E-A947-70E740481C1C}">
                <a14:useLocalDpi xmlns:a14="http://schemas.microsoft.com/office/drawing/2010/main" val="0"/>
              </a:ext>
            </a:extLst>
          </a:blip>
          <a:stretch>
            <a:fillRect/>
          </a:stretch>
        </p:blipFill>
        <p:spPr>
          <a:xfrm>
            <a:off x="6376868" y="1723519"/>
            <a:ext cx="4318000" cy="2451100"/>
          </a:xfrm>
          <a:prstGeom prst="rect">
            <a:avLst/>
          </a:prstGeom>
        </p:spPr>
      </p:pic>
      <p:pic>
        <p:nvPicPr>
          <p:cNvPr id="19" name="Picture 18"/>
          <p:cNvPicPr>
            <a:picLocks noChangeAspect="1"/>
          </p:cNvPicPr>
          <p:nvPr/>
        </p:nvPicPr>
        <p:blipFill>
          <a:blip r:embed="rId4">
            <a:clrChange>
              <a:clrFrom>
                <a:srgbClr val="FFFDFD"/>
              </a:clrFrom>
              <a:clrTo>
                <a:srgbClr val="FFFDFD">
                  <a:alpha val="0"/>
                </a:srgbClr>
              </a:clrTo>
            </a:clrChange>
            <a:extLst>
              <a:ext uri="{28A0092B-C50C-407E-A947-70E740481C1C}">
                <a14:useLocalDpi xmlns:a14="http://schemas.microsoft.com/office/drawing/2010/main" val="0"/>
              </a:ext>
            </a:extLst>
          </a:blip>
          <a:stretch>
            <a:fillRect/>
          </a:stretch>
        </p:blipFill>
        <p:spPr>
          <a:xfrm>
            <a:off x="6376868" y="1143903"/>
            <a:ext cx="4318000" cy="2451100"/>
          </a:xfrm>
          <a:prstGeom prst="rect">
            <a:avLst/>
          </a:prstGeom>
        </p:spPr>
      </p:pic>
    </p:spTree>
    <p:extLst>
      <p:ext uri="{BB962C8B-B14F-4D97-AF65-F5344CB8AC3E}">
        <p14:creationId xmlns:p14="http://schemas.microsoft.com/office/powerpoint/2010/main" val="10982944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iterate type="lt">
                                    <p:tmPct val="10000"/>
                                  </p:iterate>
                                  <p:childTnLst>
                                    <p:animEffect transition="out" filter="fade">
                                      <p:cBhvr>
                                        <p:cTn id="6" dur="1000" tmFilter="0, 0; .2, .5; .8, .5; 1, 0"/>
                                        <p:tgtEl>
                                          <p:spTgt spid="10">
                                            <p:txEl>
                                              <p:pRg st="0" end="0"/>
                                            </p:txEl>
                                          </p:spTgt>
                                        </p:tgtEl>
                                      </p:cBhvr>
                                    </p:animEffect>
                                    <p:animScale>
                                      <p:cBhvr>
                                        <p:cTn id="7" dur="500" autoRev="1" fill="hold"/>
                                        <p:tgtEl>
                                          <p:spTgt spid="10">
                                            <p:txEl>
                                              <p:pRg st="0" end="0"/>
                                            </p:txEl>
                                          </p:spTgt>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8" presetID="1" presetClass="exit" presetSubtype="0" fill="hold" nodeType="withEffect">
                                  <p:stCondLst>
                                    <p:cond delay="0"/>
                                  </p:stCondLst>
                                  <p:childTnLst>
                                    <p:set>
                                      <p:cBhvr>
                                        <p:cTn id="9" dur="1" fill="hold">
                                          <p:stCondLst>
                                            <p:cond delay="0"/>
                                          </p:stCondLst>
                                        </p:cTn>
                                        <p:tgtEl>
                                          <p:spTgt spid="19"/>
                                        </p:tgtEl>
                                        <p:attrNameLst>
                                          <p:attrName>style.visibility</p:attrName>
                                        </p:attrNameLst>
                                      </p:cBhvr>
                                      <p:to>
                                        <p:strVal val="hidden"/>
                                      </p:to>
                                    </p:set>
                                  </p:childTnLst>
                                </p:cTn>
                              </p:par>
                              <p:par>
                                <p:cTn id="10" presetID="1" presetClass="exit" presetSubtype="0" fill="hold" nodeType="withEffect">
                                  <p:stCondLst>
                                    <p:cond delay="1000"/>
                                  </p:stCondLst>
                                  <p:childTnLst>
                                    <p:set>
                                      <p:cBhvr>
                                        <p:cTn id="11" dur="1" fill="hold">
                                          <p:stCondLst>
                                            <p:cond delay="0"/>
                                          </p:stCondLst>
                                        </p:cTn>
                                        <p:tgtEl>
                                          <p:spTgt spid="18"/>
                                        </p:tgtEl>
                                        <p:attrNameLst>
                                          <p:attrName>style.visibility</p:attrName>
                                        </p:attrNameLst>
                                      </p:cBhvr>
                                      <p:to>
                                        <p:strVal val="hidden"/>
                                      </p:to>
                                    </p:set>
                                  </p:childTnLst>
                                </p:cTn>
                              </p:par>
                              <p:par>
                                <p:cTn id="12" presetID="1" presetClass="exit" presetSubtype="0" fill="hold" nodeType="withEffect">
                                  <p:stCondLst>
                                    <p:cond delay="2000"/>
                                  </p:stCondLst>
                                  <p:childTnLst>
                                    <p:set>
                                      <p:cBhvr>
                                        <p:cTn id="13" dur="1" fill="hold">
                                          <p:stCondLst>
                                            <p:cond delay="0"/>
                                          </p:stCondLst>
                                        </p:cTn>
                                        <p:tgtEl>
                                          <p:spTgt spid="17"/>
                                        </p:tgtEl>
                                        <p:attrNameLst>
                                          <p:attrName>style.visibility</p:attrName>
                                        </p:attrNameLst>
                                      </p:cBhvr>
                                      <p:to>
                                        <p:strVal val="hidden"/>
                                      </p:to>
                                    </p:set>
                                  </p:childTnLst>
                                </p:cTn>
                              </p:par>
                              <p:par>
                                <p:cTn id="14" presetID="1" presetClass="exit" presetSubtype="0" fill="hold" nodeType="withEffect">
                                  <p:stCondLst>
                                    <p:cond delay="3000"/>
                                  </p:stCondLst>
                                  <p:childTnLst>
                                    <p:set>
                                      <p:cBhvr>
                                        <p:cTn id="15" dur="1" fill="hold">
                                          <p:stCondLst>
                                            <p:cond delay="0"/>
                                          </p:stCondLst>
                                        </p:cTn>
                                        <p:tgtEl>
                                          <p:spTgt spid="16"/>
                                        </p:tgtEl>
                                        <p:attrNameLst>
                                          <p:attrName>style.visibility</p:attrName>
                                        </p:attrNameLst>
                                      </p:cBhvr>
                                      <p:to>
                                        <p:strVal val="hidden"/>
                                      </p:to>
                                    </p:set>
                                  </p:childTnLst>
                                </p:cTn>
                              </p:par>
                              <p:par>
                                <p:cTn id="16" presetID="1" presetClass="exit" presetSubtype="0" fill="hold" nodeType="withEffect">
                                  <p:stCondLst>
                                    <p:cond delay="4000"/>
                                  </p:stCondLst>
                                  <p:childTnLst>
                                    <p:set>
                                      <p:cBhvr>
                                        <p:cTn id="17"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#17:</a:t>
            </a:r>
            <a:endParaRPr lang="en-US" dirty="0">
              <a:solidFill>
                <a:srgbClr val="091206"/>
              </a:solidFill>
            </a:endParaRPr>
          </a:p>
        </p:txBody>
      </p:sp>
      <p:sp>
        <p:nvSpPr>
          <p:cNvPr id="3" name="Content Placeholder 2"/>
          <p:cNvSpPr>
            <a:spLocks noGrp="1"/>
          </p:cNvSpPr>
          <p:nvPr>
            <p:ph idx="1"/>
          </p:nvPr>
        </p:nvSpPr>
        <p:spPr>
          <a:xfrm>
            <a:off x="838200" y="1203959"/>
            <a:ext cx="10759440" cy="4952827"/>
          </a:xfrm>
        </p:spPr>
        <p:txBody>
          <a:bodyPr>
            <a:noAutofit/>
          </a:bodyPr>
          <a:lstStyle/>
          <a:p>
            <a:pPr marL="0" indent="0">
              <a:lnSpc>
                <a:spcPct val="110000"/>
              </a:lnSpc>
              <a:buNone/>
            </a:pPr>
            <a:r>
              <a:rPr lang="en-US" sz="1900" dirty="0">
                <a:solidFill>
                  <a:srgbClr val="FBEE9F"/>
                </a:solidFill>
              </a:rPr>
              <a:t>You have decided to seize the opportunity and send aid to the Korean government as they try to fight the communist insurgency. </a:t>
            </a:r>
            <a:r>
              <a:rPr lang="en-US" sz="1900" dirty="0" smtClean="0">
                <a:solidFill>
                  <a:srgbClr val="FBEE9F"/>
                </a:solidFill>
              </a:rPr>
              <a:t>This </a:t>
            </a:r>
            <a:r>
              <a:rPr lang="en-US" sz="1900" dirty="0">
                <a:solidFill>
                  <a:srgbClr val="FBEE9F"/>
                </a:solidFill>
              </a:rPr>
              <a:t>turned out to be a good move and a bad move. </a:t>
            </a:r>
            <a:r>
              <a:rPr lang="en-US" sz="1900" dirty="0" smtClean="0">
                <a:solidFill>
                  <a:srgbClr val="FBEE9F"/>
                </a:solidFill>
              </a:rPr>
              <a:t>Because </a:t>
            </a:r>
            <a:r>
              <a:rPr lang="en-US" sz="1900" dirty="0">
                <a:solidFill>
                  <a:srgbClr val="FBEE9F"/>
                </a:solidFill>
              </a:rPr>
              <a:t>of the aid you sent Korea, they were able to defend their democracy and stay that way today. </a:t>
            </a:r>
            <a:r>
              <a:rPr lang="en-US" sz="1900" dirty="0" smtClean="0">
                <a:solidFill>
                  <a:srgbClr val="FBEE9F"/>
                </a:solidFill>
              </a:rPr>
              <a:t>Bad </a:t>
            </a:r>
            <a:r>
              <a:rPr lang="en-US" sz="1900" dirty="0">
                <a:solidFill>
                  <a:srgbClr val="FBEE9F"/>
                </a:solidFill>
              </a:rPr>
              <a:t>news is that by doing this you shattered the trust you were developing with the USSR. </a:t>
            </a:r>
            <a:r>
              <a:rPr lang="en-US" sz="1900" dirty="0" smtClean="0">
                <a:solidFill>
                  <a:srgbClr val="FBEE9F"/>
                </a:solidFill>
              </a:rPr>
              <a:t>The </a:t>
            </a:r>
            <a:r>
              <a:rPr lang="en-US" sz="1900" dirty="0">
                <a:solidFill>
                  <a:srgbClr val="FBEE9F"/>
                </a:solidFill>
              </a:rPr>
              <a:t>USSR broke off the diplomacy and now they have helped rebels Vietnam, Cuba, and Cambodia overthrow their governments and establish communist regimes. </a:t>
            </a:r>
            <a:r>
              <a:rPr lang="en-US" sz="1900" dirty="0" smtClean="0">
                <a:solidFill>
                  <a:srgbClr val="FBEE9F"/>
                </a:solidFill>
              </a:rPr>
              <a:t>You </a:t>
            </a:r>
            <a:r>
              <a:rPr lang="en-US" sz="1900" dirty="0">
                <a:solidFill>
                  <a:srgbClr val="FBEE9F"/>
                </a:solidFill>
              </a:rPr>
              <a:t>sent weapons and money to help those countries but it was to no avail. </a:t>
            </a:r>
            <a:r>
              <a:rPr lang="en-US" sz="1900" dirty="0" smtClean="0">
                <a:solidFill>
                  <a:srgbClr val="FBEE9F"/>
                </a:solidFill>
              </a:rPr>
              <a:t>The </a:t>
            </a:r>
            <a:r>
              <a:rPr lang="en-US" sz="1900" dirty="0">
                <a:solidFill>
                  <a:srgbClr val="FBEE9F"/>
                </a:solidFill>
              </a:rPr>
              <a:t>voters are also upset with you. </a:t>
            </a:r>
            <a:r>
              <a:rPr lang="en-US" sz="1900" dirty="0" smtClean="0">
                <a:solidFill>
                  <a:srgbClr val="FBEE9F"/>
                </a:solidFill>
              </a:rPr>
              <a:t>You </a:t>
            </a:r>
            <a:r>
              <a:rPr lang="en-US" sz="1900" dirty="0">
                <a:solidFill>
                  <a:srgbClr val="FBEE9F"/>
                </a:solidFill>
              </a:rPr>
              <a:t>spent trillions helping Korea and other countries and it was money you did not have</a:t>
            </a:r>
            <a:r>
              <a:rPr lang="en-US" sz="1900" dirty="0" smtClean="0">
                <a:solidFill>
                  <a:srgbClr val="FBEE9F"/>
                </a:solidFill>
              </a:rPr>
              <a:t>. </a:t>
            </a:r>
            <a:r>
              <a:rPr lang="en-US" sz="1900" dirty="0">
                <a:solidFill>
                  <a:srgbClr val="FBEE9F"/>
                </a:solidFill>
              </a:rPr>
              <a:t>You have doubled the national deficit, inflamed the Cold War, lost several countries to communism and now you have lost your next election as President</a:t>
            </a:r>
            <a:r>
              <a:rPr lang="en-US" sz="1900" dirty="0" smtClean="0">
                <a:solidFill>
                  <a:srgbClr val="FBEE9F"/>
                </a:solidFill>
              </a:rPr>
              <a:t>. </a:t>
            </a:r>
            <a:r>
              <a:rPr lang="en-US" sz="1900" dirty="0">
                <a:solidFill>
                  <a:srgbClr val="FBEE9F"/>
                </a:solidFill>
              </a:rPr>
              <a:t>History will remember you as a one-term president who made the world a worse place. </a:t>
            </a:r>
          </a:p>
        </p:txBody>
      </p:sp>
      <p:sp>
        <p:nvSpPr>
          <p:cNvPr id="4" name="TextBox 3"/>
          <p:cNvSpPr txBox="1"/>
          <p:nvPr/>
        </p:nvSpPr>
        <p:spPr>
          <a:xfrm>
            <a:off x="2237336" y="5895176"/>
            <a:ext cx="7564928" cy="584775"/>
          </a:xfrm>
          <a:prstGeom prst="rect">
            <a:avLst/>
          </a:prstGeom>
          <a:noFill/>
        </p:spPr>
        <p:txBody>
          <a:bodyPr wrap="square" rtlCol="0">
            <a:spAutoFit/>
          </a:bodyPr>
          <a:lstStyle/>
          <a:p>
            <a:pPr algn="ctr"/>
            <a:r>
              <a:rPr lang="en-US" sz="3200" b="1" dirty="0" smtClean="0">
                <a:solidFill>
                  <a:srgbClr val="600A08"/>
                </a:solidFill>
              </a:rPr>
              <a:t>The End</a:t>
            </a:r>
            <a:endParaRPr lang="en-US" sz="3200" b="1" dirty="0">
              <a:solidFill>
                <a:srgbClr val="600A08"/>
              </a:solidFill>
            </a:endParaRPr>
          </a:p>
        </p:txBody>
      </p:sp>
    </p:spTree>
    <p:extLst>
      <p:ext uri="{BB962C8B-B14F-4D97-AF65-F5344CB8AC3E}">
        <p14:creationId xmlns:p14="http://schemas.microsoft.com/office/powerpoint/2010/main" val="3251275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#18:</a:t>
            </a:r>
            <a:endParaRPr lang="en-US" dirty="0">
              <a:solidFill>
                <a:srgbClr val="091206"/>
              </a:solidFill>
            </a:endParaRPr>
          </a:p>
        </p:txBody>
      </p:sp>
      <p:sp>
        <p:nvSpPr>
          <p:cNvPr id="3" name="Content Placeholder 2"/>
          <p:cNvSpPr>
            <a:spLocks noGrp="1"/>
          </p:cNvSpPr>
          <p:nvPr>
            <p:ph idx="1"/>
          </p:nvPr>
        </p:nvSpPr>
        <p:spPr>
          <a:xfrm>
            <a:off x="838200" y="1203959"/>
            <a:ext cx="10759440" cy="4952827"/>
          </a:xfrm>
        </p:spPr>
        <p:txBody>
          <a:bodyPr>
            <a:noAutofit/>
          </a:bodyPr>
          <a:lstStyle/>
          <a:p>
            <a:pPr marL="0" indent="0">
              <a:lnSpc>
                <a:spcPct val="110000"/>
              </a:lnSpc>
              <a:buNone/>
            </a:pPr>
            <a:r>
              <a:rPr lang="en-US" sz="2100" dirty="0">
                <a:solidFill>
                  <a:srgbClr val="FBEE9F"/>
                </a:solidFill>
              </a:rPr>
              <a:t>You have decided that you will help the Soviets after they experience a nuclear explosion in the city of Chernobyl. There are two reasons why you are helping them.  First, you know the Soviets would not help you, so you are showing them what America is all about. You send over your disaster team along with several doctors and a few scientists.  The Soviets play tough at first, but they soon soften and accept your help. This olive branch is the turning point in the Cold War. Within a few years, the Soviets agree to not aid any government overthrows and despite </a:t>
            </a:r>
            <a:r>
              <a:rPr lang="en-US" sz="2100" dirty="0" smtClean="0">
                <a:solidFill>
                  <a:srgbClr val="FBEE9F"/>
                </a:solidFill>
              </a:rPr>
              <a:t>their differences </a:t>
            </a:r>
            <a:r>
              <a:rPr lang="en-US" sz="2100" dirty="0">
                <a:solidFill>
                  <a:srgbClr val="FBEE9F"/>
                </a:solidFill>
              </a:rPr>
              <a:t>the two great </a:t>
            </a:r>
            <a:r>
              <a:rPr lang="en-US" sz="2100" dirty="0" smtClean="0">
                <a:solidFill>
                  <a:srgbClr val="FBEE9F"/>
                </a:solidFill>
              </a:rPr>
              <a:t>superpowers </a:t>
            </a:r>
            <a:r>
              <a:rPr lang="en-US" sz="2100" dirty="0">
                <a:solidFill>
                  <a:srgbClr val="FBEE9F"/>
                </a:solidFill>
              </a:rPr>
              <a:t>in the world work to make the world a better place. </a:t>
            </a:r>
            <a:r>
              <a:rPr lang="en-US" sz="2100" dirty="0" smtClean="0">
                <a:solidFill>
                  <a:srgbClr val="FBEE9F"/>
                </a:solidFill>
              </a:rPr>
              <a:t>Your </a:t>
            </a:r>
            <a:r>
              <a:rPr lang="en-US" sz="2100" dirty="0">
                <a:solidFill>
                  <a:srgbClr val="FBEE9F"/>
                </a:solidFill>
              </a:rPr>
              <a:t>place in history is secure. You are seen as one of the greatest president and have your own memorial built in Washington D.C. </a:t>
            </a:r>
          </a:p>
        </p:txBody>
      </p:sp>
      <p:sp>
        <p:nvSpPr>
          <p:cNvPr id="4" name="TextBox 3"/>
          <p:cNvSpPr txBox="1"/>
          <p:nvPr/>
        </p:nvSpPr>
        <p:spPr>
          <a:xfrm>
            <a:off x="2313536" y="6017096"/>
            <a:ext cx="7564928" cy="523220"/>
          </a:xfrm>
          <a:prstGeom prst="rect">
            <a:avLst/>
          </a:prstGeom>
          <a:noFill/>
        </p:spPr>
        <p:txBody>
          <a:bodyPr wrap="square" rtlCol="0">
            <a:spAutoFit/>
          </a:bodyPr>
          <a:lstStyle/>
          <a:p>
            <a:pPr algn="ctr"/>
            <a:r>
              <a:rPr lang="en-US" sz="2800" b="1" dirty="0" smtClean="0">
                <a:solidFill>
                  <a:srgbClr val="600A08"/>
                </a:solidFill>
              </a:rPr>
              <a:t>The End</a:t>
            </a:r>
            <a:endParaRPr lang="en-US" sz="2800" b="1" dirty="0">
              <a:solidFill>
                <a:srgbClr val="600A08"/>
              </a:solidFill>
            </a:endParaRPr>
          </a:p>
        </p:txBody>
      </p:sp>
      <p:sp>
        <p:nvSpPr>
          <p:cNvPr id="5" name="Rectangle 4"/>
          <p:cNvSpPr/>
          <p:nvPr/>
        </p:nvSpPr>
        <p:spPr>
          <a:xfrm>
            <a:off x="-274320" y="0"/>
            <a:ext cx="12466320" cy="6858000"/>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571601">
            <a:off x="168847" y="1189099"/>
            <a:ext cx="7101032" cy="2215991"/>
          </a:xfrm>
          <a:prstGeom prst="rect">
            <a:avLst/>
          </a:prstGeom>
          <a:noFill/>
        </p:spPr>
        <p:txBody>
          <a:bodyPr wrap="square" rtlCol="0">
            <a:spAutoFit/>
          </a:bodyPr>
          <a:lstStyle/>
          <a:p>
            <a:r>
              <a:rPr lang="en-US" sz="13800" dirty="0" smtClean="0">
                <a:solidFill>
                  <a:srgbClr val="129712"/>
                </a:solidFill>
                <a:latin typeface="Back Issues BB" panose="02000503000000020004" pitchFamily="2" charset="0"/>
              </a:rPr>
              <a:t>Peace!</a:t>
            </a:r>
            <a:endParaRPr lang="en-US" sz="13800" dirty="0">
              <a:solidFill>
                <a:srgbClr val="129712"/>
              </a:solidFill>
              <a:latin typeface="Back Issues BB" panose="02000503000000020004"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4902" y="1734288"/>
            <a:ext cx="5306458" cy="4422498"/>
          </a:xfrm>
          <a:prstGeom prst="rect">
            <a:avLst/>
          </a:prstGeom>
        </p:spPr>
      </p:pic>
    </p:spTree>
    <p:extLst>
      <p:ext uri="{BB962C8B-B14F-4D97-AF65-F5344CB8AC3E}">
        <p14:creationId xmlns:p14="http://schemas.microsoft.com/office/powerpoint/2010/main" val="3777040221"/>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iterate type="lt">
                                    <p:tmPct val="10000"/>
                                  </p:iterate>
                                  <p:childTnLst>
                                    <p:animEffect transition="out" filter="fade">
                                      <p:cBhvr>
                                        <p:cTn id="6" dur="1000" tmFilter="0, 0; .2, .5; .8, .5; 1, 0"/>
                                        <p:tgtEl>
                                          <p:spTgt spid="7">
                                            <p:txEl>
                                              <p:pRg st="0" end="0"/>
                                            </p:txEl>
                                          </p:spTgt>
                                        </p:tgtEl>
                                      </p:cBhvr>
                                    </p:animEffect>
                                    <p:animScale>
                                      <p:cBhvr>
                                        <p:cTn id="7" dur="500" autoRev="1" fill="hold"/>
                                        <p:tgtEl>
                                          <p:spTgt spid="7">
                                            <p:txEl>
                                              <p:pRg st="0" end="0"/>
                                            </p:txEl>
                                          </p:spTgt>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500" fill="hold"/>
                                        <p:tgtEl>
                                          <p:spTgt spid="8"/>
                                        </p:tgtEl>
                                        <p:attrNameLst>
                                          <p:attrName>ppt_x</p:attrName>
                                        </p:attrNameLst>
                                      </p:cBhvr>
                                      <p:tavLst>
                                        <p:tav tm="0">
                                          <p:val>
                                            <p:strVal val="1+#ppt_w/2"/>
                                          </p:val>
                                        </p:tav>
                                        <p:tav tm="100000">
                                          <p:val>
                                            <p:strVal val="#ppt_x"/>
                                          </p:val>
                                        </p:tav>
                                      </p:tavLst>
                                    </p:anim>
                                    <p:anim calcmode="lin" valueType="num">
                                      <p:cBhvr additive="base">
                                        <p:cTn id="11" dur="2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06"/>
            <a:ext cx="10515600" cy="1325563"/>
          </a:xfrm>
        </p:spPr>
        <p:txBody>
          <a:bodyPr/>
          <a:lstStyle/>
          <a:p>
            <a:r>
              <a:rPr lang="en-US" dirty="0" smtClean="0">
                <a:solidFill>
                  <a:srgbClr val="091206"/>
                </a:solidFill>
              </a:rPr>
              <a:t>Results for Option #18:</a:t>
            </a:r>
            <a:endParaRPr lang="en-US" dirty="0">
              <a:solidFill>
                <a:srgbClr val="091206"/>
              </a:solidFill>
            </a:endParaRPr>
          </a:p>
        </p:txBody>
      </p:sp>
      <p:sp>
        <p:nvSpPr>
          <p:cNvPr id="3" name="Content Placeholder 2"/>
          <p:cNvSpPr>
            <a:spLocks noGrp="1"/>
          </p:cNvSpPr>
          <p:nvPr>
            <p:ph idx="1"/>
          </p:nvPr>
        </p:nvSpPr>
        <p:spPr>
          <a:xfrm>
            <a:off x="838200" y="1203959"/>
            <a:ext cx="10759440" cy="4952827"/>
          </a:xfrm>
        </p:spPr>
        <p:txBody>
          <a:bodyPr>
            <a:noAutofit/>
          </a:bodyPr>
          <a:lstStyle/>
          <a:p>
            <a:pPr marL="0" indent="0">
              <a:lnSpc>
                <a:spcPct val="110000"/>
              </a:lnSpc>
              <a:buNone/>
            </a:pPr>
            <a:r>
              <a:rPr lang="en-US" sz="2100" dirty="0">
                <a:solidFill>
                  <a:srgbClr val="FBEE9F"/>
                </a:solidFill>
              </a:rPr>
              <a:t>You have decided that you will help the Soviets after they experience a nuclear explosion in the city of Chernobyl. There are two reasons why you are helping them.  First, you know the Soviets would not help you, so you are showing them what America is all about. You send over your disaster team along with several doctors and a few scientists.  The Soviets play tough at first, but they soon soften and accept your help. This olive branch is the turning point in the Cold War. Within a few years, the Soviets agree to not aid any government overthrows and despite </a:t>
            </a:r>
            <a:r>
              <a:rPr lang="en-US" sz="2100" dirty="0" smtClean="0">
                <a:solidFill>
                  <a:srgbClr val="FBEE9F"/>
                </a:solidFill>
              </a:rPr>
              <a:t>their differences </a:t>
            </a:r>
            <a:r>
              <a:rPr lang="en-US" sz="2100" dirty="0">
                <a:solidFill>
                  <a:srgbClr val="FBEE9F"/>
                </a:solidFill>
              </a:rPr>
              <a:t>the two great </a:t>
            </a:r>
            <a:r>
              <a:rPr lang="en-US" sz="2100" dirty="0" smtClean="0">
                <a:solidFill>
                  <a:srgbClr val="FBEE9F"/>
                </a:solidFill>
              </a:rPr>
              <a:t>superpowers </a:t>
            </a:r>
            <a:r>
              <a:rPr lang="en-US" sz="2100" dirty="0">
                <a:solidFill>
                  <a:srgbClr val="FBEE9F"/>
                </a:solidFill>
              </a:rPr>
              <a:t>in the world work to make the world a better place. </a:t>
            </a:r>
            <a:r>
              <a:rPr lang="en-US" sz="2100" dirty="0" smtClean="0">
                <a:solidFill>
                  <a:srgbClr val="FBEE9F"/>
                </a:solidFill>
              </a:rPr>
              <a:t>Your </a:t>
            </a:r>
            <a:r>
              <a:rPr lang="en-US" sz="2100" dirty="0">
                <a:solidFill>
                  <a:srgbClr val="FBEE9F"/>
                </a:solidFill>
              </a:rPr>
              <a:t>place in history is secure. You are seen as one of the greatest president and have your own memorial built in Washington D.C. </a:t>
            </a:r>
          </a:p>
        </p:txBody>
      </p:sp>
      <p:sp>
        <p:nvSpPr>
          <p:cNvPr id="4" name="TextBox 3"/>
          <p:cNvSpPr txBox="1"/>
          <p:nvPr/>
        </p:nvSpPr>
        <p:spPr>
          <a:xfrm>
            <a:off x="2313536" y="6017096"/>
            <a:ext cx="7564928" cy="523220"/>
          </a:xfrm>
          <a:prstGeom prst="rect">
            <a:avLst/>
          </a:prstGeom>
          <a:noFill/>
        </p:spPr>
        <p:txBody>
          <a:bodyPr wrap="square" rtlCol="0">
            <a:spAutoFit/>
          </a:bodyPr>
          <a:lstStyle/>
          <a:p>
            <a:pPr algn="ctr"/>
            <a:r>
              <a:rPr lang="en-US" sz="2800" b="1" dirty="0" smtClean="0">
                <a:solidFill>
                  <a:srgbClr val="600A08"/>
                </a:solidFill>
              </a:rPr>
              <a:t>The End</a:t>
            </a:r>
            <a:endParaRPr lang="en-US" sz="2800" b="1" dirty="0">
              <a:solidFill>
                <a:srgbClr val="600A08"/>
              </a:solidFill>
            </a:endParaRPr>
          </a:p>
        </p:txBody>
      </p:sp>
    </p:spTree>
    <p:extLst>
      <p:ext uri="{BB962C8B-B14F-4D97-AF65-F5344CB8AC3E}">
        <p14:creationId xmlns:p14="http://schemas.microsoft.com/office/powerpoint/2010/main" val="640126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73" y="965975"/>
            <a:ext cx="5342423" cy="4920976"/>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9898" y="595086"/>
            <a:ext cx="5729471" cy="529186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930" y="1012961"/>
            <a:ext cx="2497304" cy="241350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2102" y="1361830"/>
            <a:ext cx="905396" cy="108974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9300" y="2547184"/>
            <a:ext cx="905396" cy="108974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622" y="2393196"/>
            <a:ext cx="905396" cy="108974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475" y="3482941"/>
            <a:ext cx="905396" cy="108974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8232" y="2168750"/>
            <a:ext cx="2453974" cy="2393754"/>
          </a:xfrm>
          <a:prstGeom prst="rect">
            <a:avLst/>
          </a:prstGeom>
        </p:spPr>
      </p:pic>
      <p:sp>
        <p:nvSpPr>
          <p:cNvPr id="19" name="TextBox 18"/>
          <p:cNvSpPr txBox="1"/>
          <p:nvPr/>
        </p:nvSpPr>
        <p:spPr>
          <a:xfrm rot="20787650">
            <a:off x="2159628" y="2394323"/>
            <a:ext cx="7539438" cy="2646878"/>
          </a:xfrm>
          <a:prstGeom prst="rect">
            <a:avLst/>
          </a:prstGeom>
          <a:noFill/>
        </p:spPr>
        <p:txBody>
          <a:bodyPr wrap="square" rtlCol="0">
            <a:spAutoFit/>
          </a:bodyPr>
          <a:lstStyle/>
          <a:p>
            <a:pPr algn="ctr"/>
            <a:r>
              <a:rPr lang="en-US" sz="16600" dirty="0" smtClean="0">
                <a:latin typeface="Back Issues BB" panose="02000503000000020004" pitchFamily="2" charset="0"/>
              </a:rPr>
              <a:t>Draw!</a:t>
            </a:r>
            <a:endParaRPr lang="en-US" sz="16600" dirty="0">
              <a:latin typeface="Back Issues BB" panose="02000503000000020004" pitchFamily="2" charset="0"/>
            </a:endParaRPr>
          </a:p>
        </p:txBody>
      </p:sp>
    </p:spTree>
    <p:extLst>
      <p:ext uri="{BB962C8B-B14F-4D97-AF65-F5344CB8AC3E}">
        <p14:creationId xmlns:p14="http://schemas.microsoft.com/office/powerpoint/2010/main" val="30087768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50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26" presetClass="emph" presetSubtype="0" fill="hold" nodeType="withEffect">
                                  <p:stCondLst>
                                    <p:cond delay="500"/>
                                  </p:stCondLst>
                                  <p:childTnLst>
                                    <p:animEffect transition="out" filter="fade">
                                      <p:cBhvr>
                                        <p:cTn id="9" dur="1000" tmFilter="0, 0; .2, .5; .8, .5; 1, 0"/>
                                        <p:tgtEl>
                                          <p:spTgt spid="14"/>
                                        </p:tgtEl>
                                      </p:cBhvr>
                                    </p:animEffect>
                                    <p:animScale>
                                      <p:cBhvr>
                                        <p:cTn id="10" dur="500" autoRev="1" fill="hold"/>
                                        <p:tgtEl>
                                          <p:spTgt spid="14"/>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bomb.wav"/>
                                        </p:tgtEl>
                                      </p:cMediaNode>
                                    </p:audio>
                                  </p:subTnLst>
                                </p:cTn>
                              </p:par>
                              <p:par>
                                <p:cTn id="11" presetID="26" presetClass="emph" presetSubtype="0" fill="hold" nodeType="withEffect">
                                  <p:stCondLst>
                                    <p:cond delay="500"/>
                                  </p:stCondLst>
                                  <p:childTnLst>
                                    <p:animEffect transition="out" filter="fade">
                                      <p:cBhvr>
                                        <p:cTn id="12" dur="1000" tmFilter="0, 0; .2, .5; .8, .5; 1, 0"/>
                                        <p:tgtEl>
                                          <p:spTgt spid="15"/>
                                        </p:tgtEl>
                                      </p:cBhvr>
                                    </p:animEffect>
                                    <p:animScale>
                                      <p:cBhvr>
                                        <p:cTn id="13" dur="500" autoRev="1" fill="hold"/>
                                        <p:tgtEl>
                                          <p:spTgt spid="15"/>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par>
                                <p:cTn id="14" presetID="26" presetClass="emph" presetSubtype="0" fill="hold" nodeType="withEffect">
                                  <p:stCondLst>
                                    <p:cond delay="500"/>
                                  </p:stCondLst>
                                  <p:childTnLst>
                                    <p:animEffect transition="out" filter="fade">
                                      <p:cBhvr>
                                        <p:cTn id="15" dur="1000" tmFilter="0, 0; .2, .5; .8, .5; 1, 0"/>
                                        <p:tgtEl>
                                          <p:spTgt spid="16"/>
                                        </p:tgtEl>
                                      </p:cBhvr>
                                    </p:animEffect>
                                    <p:animScale>
                                      <p:cBhvr>
                                        <p:cTn id="16" dur="500" autoRev="1" fill="hold"/>
                                        <p:tgtEl>
                                          <p:spTgt spid="16"/>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2" name="bomb.wav"/>
                                        </p:tgtEl>
                                      </p:cMediaNode>
                                    </p:audio>
                                  </p:subTnLst>
                                </p:cTn>
                              </p:par>
                              <p:par>
                                <p:cTn id="17" presetID="21" presetClass="emph" presetSubtype="0" fill="hold" nodeType="withEffect">
                                  <p:stCondLst>
                                    <p:cond delay="1000"/>
                                  </p:stCondLst>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subTnLst>
                                    <p:set>
                                      <p:cBhvr override="childStyle">
                                        <p:cTn dur="1" fill="hold" display="0" masterRel="sameClick" afterEffect="1">
                                          <p:stCondLst>
                                            <p:cond evt="end" delay="0">
                                              <p:tn val="17"/>
                                            </p:cond>
                                          </p:stCondLst>
                                        </p:cTn>
                                        <p:tgtEl>
                                          <p:spTgt spid="17"/>
                                        </p:tgtEl>
                                        <p:attrNameLst>
                                          <p:attrName>style.visibility</p:attrName>
                                        </p:attrNameLst>
                                      </p:cBhvr>
                                      <p:to>
                                        <p:strVal val="hidden"/>
                                      </p:to>
                                    </p:set>
                                  </p:subTnLst>
                                </p:cTn>
                              </p:par>
                              <p:par>
                                <p:cTn id="22" presetID="45" presetClass="entr" presetSubtype="0" fill="hold" nodeType="withEffect">
                                  <p:stCondLst>
                                    <p:cond delay="15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grpId="1" nodeType="clickEffect">
                                  <p:stCondLst>
                                    <p:cond delay="0"/>
                                  </p:stCondLst>
                                  <p:childTnLst>
                                    <p:animRot by="120000">
                                      <p:cBhvr>
                                        <p:cTn id="34" dur="100" fill="hold">
                                          <p:stCondLst>
                                            <p:cond delay="0"/>
                                          </p:stCondLst>
                                        </p:cTn>
                                        <p:tgtEl>
                                          <p:spTgt spid="19"/>
                                        </p:tgtEl>
                                        <p:attrNameLst>
                                          <p:attrName>r</p:attrName>
                                        </p:attrNameLst>
                                      </p:cBhvr>
                                    </p:animRot>
                                    <p:animRot by="-240000">
                                      <p:cBhvr>
                                        <p:cTn id="35" dur="200" fill="hold">
                                          <p:stCondLst>
                                            <p:cond delay="200"/>
                                          </p:stCondLst>
                                        </p:cTn>
                                        <p:tgtEl>
                                          <p:spTgt spid="19"/>
                                        </p:tgtEl>
                                        <p:attrNameLst>
                                          <p:attrName>r</p:attrName>
                                        </p:attrNameLst>
                                      </p:cBhvr>
                                    </p:animRot>
                                    <p:animRot by="240000">
                                      <p:cBhvr>
                                        <p:cTn id="36" dur="200" fill="hold">
                                          <p:stCondLst>
                                            <p:cond delay="400"/>
                                          </p:stCondLst>
                                        </p:cTn>
                                        <p:tgtEl>
                                          <p:spTgt spid="19"/>
                                        </p:tgtEl>
                                        <p:attrNameLst>
                                          <p:attrName>r</p:attrName>
                                        </p:attrNameLst>
                                      </p:cBhvr>
                                    </p:animRot>
                                    <p:animRot by="-240000">
                                      <p:cBhvr>
                                        <p:cTn id="37" dur="200" fill="hold">
                                          <p:stCondLst>
                                            <p:cond delay="600"/>
                                          </p:stCondLst>
                                        </p:cTn>
                                        <p:tgtEl>
                                          <p:spTgt spid="19"/>
                                        </p:tgtEl>
                                        <p:attrNameLst>
                                          <p:attrName>r</p:attrName>
                                        </p:attrNameLst>
                                      </p:cBhvr>
                                    </p:animRot>
                                    <p:animRot by="120000">
                                      <p:cBhvr>
                                        <p:cTn id="38"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0"/>
            <a:ext cx="10515600" cy="1082041"/>
          </a:xfrm>
        </p:spPr>
        <p:txBody>
          <a:bodyPr/>
          <a:lstStyle/>
          <a:p>
            <a:r>
              <a:rPr lang="en-US" dirty="0" smtClean="0">
                <a:solidFill>
                  <a:srgbClr val="091206"/>
                </a:solidFill>
              </a:rPr>
              <a:t>Results for Option #19:</a:t>
            </a:r>
            <a:endParaRPr lang="en-US" dirty="0">
              <a:solidFill>
                <a:srgbClr val="091206"/>
              </a:solidFill>
            </a:endParaRPr>
          </a:p>
        </p:txBody>
      </p:sp>
      <p:sp>
        <p:nvSpPr>
          <p:cNvPr id="3" name="Content Placeholder 2"/>
          <p:cNvSpPr>
            <a:spLocks noGrp="1"/>
          </p:cNvSpPr>
          <p:nvPr>
            <p:ph idx="1"/>
          </p:nvPr>
        </p:nvSpPr>
        <p:spPr>
          <a:xfrm>
            <a:off x="522514" y="944881"/>
            <a:ext cx="11379200" cy="5074746"/>
          </a:xfrm>
        </p:spPr>
        <p:txBody>
          <a:bodyPr>
            <a:noAutofit/>
          </a:bodyPr>
          <a:lstStyle/>
          <a:p>
            <a:pPr marL="0" indent="0">
              <a:lnSpc>
                <a:spcPct val="110000"/>
              </a:lnSpc>
              <a:buNone/>
            </a:pPr>
            <a:r>
              <a:rPr lang="en-US" sz="1700" dirty="0">
                <a:solidFill>
                  <a:srgbClr val="FBEE9F"/>
                </a:solidFill>
              </a:rPr>
              <a:t>DEFCON 3 was a bad idea. The other countries that were on your side have now abandoned you because they do not want war. They know that if two nations are going to go to war with nuclear weapons they should get out of the way. Your shift to DEFCON 3 has motivated the already war-crazy Soviets and they mobilize their fleet of nuclear subs. There is no way you can let those subs close to US waterways so you send out your destroyers. Before you know it, one of your destroyers is sunk by a Soviet sub. Now you are at war. Three years later, the US has 3 million casualties in the war but you have not been able to get to the capitol city of Moscow. The Soviets are faring much worse. They have 15 million deaths and are sending people to fight with rocks and shovels. Much of their nuclear arsenal has been knocked out by your strategic air strikes but satellites warn you they are preparing to launch them. You cannot wait, so you launch 3 nuclear weapons and destroy Moscow, St Petersburg and Kiev.  As soon as you launch your nuclear missiles the </a:t>
            </a:r>
            <a:r>
              <a:rPr lang="en-US" sz="1700" dirty="0" smtClean="0">
                <a:solidFill>
                  <a:srgbClr val="FBEE9F"/>
                </a:solidFill>
              </a:rPr>
              <a:t>Soviets </a:t>
            </a:r>
            <a:r>
              <a:rPr lang="en-US" sz="1700" dirty="0">
                <a:solidFill>
                  <a:srgbClr val="FBEE9F"/>
                </a:solidFill>
              </a:rPr>
              <a:t>launch theirs. Two bombs from Siberia destroy the cities of Los Angeles and San Francisco. </a:t>
            </a:r>
            <a:r>
              <a:rPr lang="en-US" sz="1700" dirty="0" smtClean="0">
                <a:solidFill>
                  <a:srgbClr val="FBEE9F"/>
                </a:solidFill>
              </a:rPr>
              <a:t>Two </a:t>
            </a:r>
            <a:r>
              <a:rPr lang="en-US" sz="1700" dirty="0">
                <a:solidFill>
                  <a:srgbClr val="FBEE9F"/>
                </a:solidFill>
              </a:rPr>
              <a:t>more, launched from a sub in the Arctic destroy New York City and Washington D.C. Six months later, the war ends because the Soviet Union runs out of resources. You </a:t>
            </a:r>
            <a:r>
              <a:rPr lang="en-US" sz="1700" dirty="0" smtClean="0">
                <a:solidFill>
                  <a:srgbClr val="FBEE9F"/>
                </a:solidFill>
              </a:rPr>
              <a:t>may have </a:t>
            </a:r>
            <a:r>
              <a:rPr lang="en-US" sz="1700" dirty="0">
                <a:solidFill>
                  <a:srgbClr val="FBEE9F"/>
                </a:solidFill>
              </a:rPr>
              <a:t>won the Cold </a:t>
            </a:r>
            <a:r>
              <a:rPr lang="en-US" sz="1700" dirty="0" smtClean="0">
                <a:solidFill>
                  <a:srgbClr val="FBEE9F"/>
                </a:solidFill>
              </a:rPr>
              <a:t>War, but </a:t>
            </a:r>
            <a:r>
              <a:rPr lang="en-US" sz="1700" dirty="0" smtClean="0">
                <a:solidFill>
                  <a:srgbClr val="FBEE9F"/>
                </a:solidFill>
              </a:rPr>
              <a:t>it has come at a heavy cost. You </a:t>
            </a:r>
            <a:r>
              <a:rPr lang="en-US" sz="1700" dirty="0" smtClean="0">
                <a:solidFill>
                  <a:srgbClr val="FBEE9F"/>
                </a:solidFill>
              </a:rPr>
              <a:t>lost </a:t>
            </a:r>
            <a:r>
              <a:rPr lang="en-US" sz="1700" dirty="0">
                <a:solidFill>
                  <a:srgbClr val="FBEE9F"/>
                </a:solidFill>
              </a:rPr>
              <a:t>your next </a:t>
            </a:r>
            <a:r>
              <a:rPr lang="en-US" sz="1700" dirty="0" smtClean="0">
                <a:solidFill>
                  <a:srgbClr val="FBEE9F"/>
                </a:solidFill>
              </a:rPr>
              <a:t>election and </a:t>
            </a:r>
            <a:r>
              <a:rPr lang="en-US" sz="1700" dirty="0">
                <a:solidFill>
                  <a:srgbClr val="FBEE9F"/>
                </a:solidFill>
              </a:rPr>
              <a:t>destroyed the American way of </a:t>
            </a:r>
            <a:r>
              <a:rPr lang="en-US" sz="1700" dirty="0" smtClean="0">
                <a:solidFill>
                  <a:srgbClr val="FBEE9F"/>
                </a:solidFill>
              </a:rPr>
              <a:t>life.</a:t>
            </a:r>
            <a:endParaRPr lang="en-US" sz="1700" dirty="0">
              <a:solidFill>
                <a:srgbClr val="FBEE9F"/>
              </a:solidFill>
            </a:endParaRPr>
          </a:p>
        </p:txBody>
      </p:sp>
      <p:sp>
        <p:nvSpPr>
          <p:cNvPr id="4" name="TextBox 3"/>
          <p:cNvSpPr txBox="1"/>
          <p:nvPr/>
        </p:nvSpPr>
        <p:spPr>
          <a:xfrm>
            <a:off x="2313536" y="6156786"/>
            <a:ext cx="7564928" cy="523220"/>
          </a:xfrm>
          <a:prstGeom prst="rect">
            <a:avLst/>
          </a:prstGeom>
          <a:noFill/>
        </p:spPr>
        <p:txBody>
          <a:bodyPr wrap="square" rtlCol="0">
            <a:spAutoFit/>
          </a:bodyPr>
          <a:lstStyle/>
          <a:p>
            <a:pPr algn="ctr"/>
            <a:r>
              <a:rPr lang="en-US" sz="2800" b="1" dirty="0" smtClean="0">
                <a:solidFill>
                  <a:srgbClr val="600A08"/>
                </a:solidFill>
              </a:rPr>
              <a:t>The End</a:t>
            </a:r>
            <a:endParaRPr lang="en-US" sz="2800" b="1" dirty="0">
              <a:solidFill>
                <a:srgbClr val="600A08"/>
              </a:solidFill>
            </a:endParaRPr>
          </a:p>
        </p:txBody>
      </p:sp>
    </p:spTree>
    <p:extLst>
      <p:ext uri="{BB962C8B-B14F-4D97-AF65-F5344CB8AC3E}">
        <p14:creationId xmlns:p14="http://schemas.microsoft.com/office/powerpoint/2010/main" val="2903954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10515600" cy="1325563"/>
          </a:xfrm>
        </p:spPr>
        <p:txBody>
          <a:bodyPr/>
          <a:lstStyle/>
          <a:p>
            <a:r>
              <a:rPr lang="en-US" dirty="0" smtClean="0">
                <a:solidFill>
                  <a:srgbClr val="060C04"/>
                </a:solidFill>
              </a:rPr>
              <a:t>The Results of Option #2:</a:t>
            </a:r>
            <a:endParaRPr lang="en-US" dirty="0">
              <a:solidFill>
                <a:srgbClr val="060C04"/>
              </a:solidFill>
            </a:endParaRPr>
          </a:p>
        </p:txBody>
      </p:sp>
      <p:sp>
        <p:nvSpPr>
          <p:cNvPr id="3" name="Content Placeholder 2"/>
          <p:cNvSpPr>
            <a:spLocks noGrp="1"/>
          </p:cNvSpPr>
          <p:nvPr>
            <p:ph idx="1"/>
          </p:nvPr>
        </p:nvSpPr>
        <p:spPr>
          <a:xfrm>
            <a:off x="121920" y="1218883"/>
            <a:ext cx="11765280" cy="4351338"/>
          </a:xfrm>
        </p:spPr>
        <p:txBody>
          <a:bodyPr>
            <a:noAutofit/>
          </a:bodyPr>
          <a:lstStyle/>
          <a:p>
            <a:pPr marL="0" indent="0">
              <a:lnSpc>
                <a:spcPct val="110000"/>
              </a:lnSpc>
              <a:buNone/>
            </a:pPr>
            <a:r>
              <a:rPr lang="en-US" sz="2400" dirty="0">
                <a:solidFill>
                  <a:srgbClr val="FBEE9F"/>
                </a:solidFill>
              </a:rPr>
              <a:t>You have decided to open a dialogue with President Yeltsin. Because of the hatred between the United States and the Soviet Union, you also decided to keep your attempt at diplomacy secret from the </a:t>
            </a:r>
            <a:r>
              <a:rPr lang="en-US" sz="2400" dirty="0" smtClean="0">
                <a:solidFill>
                  <a:srgbClr val="FBEE9F"/>
                </a:solidFill>
              </a:rPr>
              <a:t>public. The </a:t>
            </a:r>
            <a:r>
              <a:rPr lang="en-US" sz="2400" dirty="0">
                <a:solidFill>
                  <a:srgbClr val="FBEE9F"/>
                </a:solidFill>
              </a:rPr>
              <a:t>idea of privacy does not last very long. </a:t>
            </a:r>
            <a:r>
              <a:rPr lang="en-US" sz="2400" dirty="0" smtClean="0">
                <a:solidFill>
                  <a:srgbClr val="FBEE9F"/>
                </a:solidFill>
              </a:rPr>
              <a:t>Some </a:t>
            </a:r>
            <a:r>
              <a:rPr lang="en-US" sz="2400" dirty="0">
                <a:solidFill>
                  <a:srgbClr val="FBEE9F"/>
                </a:solidFill>
              </a:rPr>
              <a:t>hardliner inside your staff leaked your attempt at diplomacy to the media and they jumped on it</a:t>
            </a:r>
            <a:r>
              <a:rPr lang="en-US" sz="2400" dirty="0" smtClean="0">
                <a:solidFill>
                  <a:srgbClr val="FBEE9F"/>
                </a:solidFill>
              </a:rPr>
              <a:t>. </a:t>
            </a:r>
            <a:r>
              <a:rPr lang="en-US" sz="2400" dirty="0">
                <a:solidFill>
                  <a:srgbClr val="FBEE9F"/>
                </a:solidFill>
              </a:rPr>
              <a:t>Newspapers, TV news and radio broadcast are calling you a weak president, socialist, communist and every other bad name in the book. </a:t>
            </a:r>
            <a:r>
              <a:rPr lang="en-US" sz="2400" dirty="0" smtClean="0">
                <a:solidFill>
                  <a:srgbClr val="FBEE9F"/>
                </a:solidFill>
              </a:rPr>
              <a:t>To </a:t>
            </a:r>
            <a:r>
              <a:rPr lang="en-US" sz="2400" dirty="0">
                <a:solidFill>
                  <a:srgbClr val="FBEE9F"/>
                </a:solidFill>
              </a:rPr>
              <a:t>make matters worse, President Yeltsin has used this leak as leverage and he is calling you weak and a bad leader.  Things are as bad as they could possible get.  </a:t>
            </a:r>
          </a:p>
          <a:p>
            <a:pPr marL="0" indent="0">
              <a:lnSpc>
                <a:spcPct val="110000"/>
              </a:lnSpc>
              <a:buNone/>
            </a:pPr>
            <a:endParaRPr lang="en-US" sz="2400" dirty="0">
              <a:solidFill>
                <a:srgbClr val="FBEE9F"/>
              </a:solidFill>
            </a:endParaRPr>
          </a:p>
        </p:txBody>
      </p:sp>
      <p:sp>
        <p:nvSpPr>
          <p:cNvPr id="4" name="TextBox 3"/>
          <p:cNvSpPr txBox="1"/>
          <p:nvPr/>
        </p:nvSpPr>
        <p:spPr>
          <a:xfrm>
            <a:off x="2405842" y="6116474"/>
            <a:ext cx="7197436" cy="461665"/>
          </a:xfrm>
          <a:prstGeom prst="rect">
            <a:avLst/>
          </a:prstGeom>
          <a:noFill/>
        </p:spPr>
        <p:txBody>
          <a:bodyPr wrap="square" rtlCol="0">
            <a:spAutoFit/>
          </a:bodyPr>
          <a:lstStyle/>
          <a:p>
            <a:pPr algn="ctr"/>
            <a:r>
              <a:rPr lang="en-US" sz="2400" b="1" dirty="0" smtClean="0">
                <a:solidFill>
                  <a:srgbClr val="FFC000"/>
                </a:solidFill>
                <a:hlinkClick r:id="rId2" action="ppaction://hlinksldjump"/>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1096973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800" dirty="0" smtClean="0">
                <a:latin typeface="Bernard MT Condensed" panose="02050806060905020404" pitchFamily="18" charset="0"/>
              </a:rPr>
              <a:t>Your Choices:</a:t>
            </a:r>
            <a:endParaRPr lang="en-US" sz="4800" dirty="0">
              <a:latin typeface="Bernard MT Condensed" panose="02050806060905020404" pitchFamily="18" charset="0"/>
            </a:endParaRPr>
          </a:p>
        </p:txBody>
      </p:sp>
      <p:sp>
        <p:nvSpPr>
          <p:cNvPr id="3" name="Content Placeholder 2"/>
          <p:cNvSpPr>
            <a:spLocks noGrp="1"/>
          </p:cNvSpPr>
          <p:nvPr>
            <p:ph idx="1"/>
          </p:nvPr>
        </p:nvSpPr>
        <p:spPr>
          <a:xfrm>
            <a:off x="838200" y="1325563"/>
            <a:ext cx="10515600" cy="4486708"/>
          </a:xfrm>
        </p:spPr>
        <p:txBody>
          <a:bodyPr>
            <a:noAutofit/>
          </a:bodyPr>
          <a:lstStyle/>
          <a:p>
            <a:pPr marL="0" indent="0">
              <a:spcAft>
                <a:spcPts val="1200"/>
              </a:spcAft>
              <a:buNone/>
            </a:pPr>
            <a:r>
              <a:rPr lang="en-US" b="1" i="1" u="sng" dirty="0" smtClean="0">
                <a:solidFill>
                  <a:srgbClr val="FBEE9F"/>
                </a:solidFill>
                <a:hlinkClick r:id="rId2" action="ppaction://hlinksldjump"/>
              </a:rPr>
              <a:t>Option#4</a:t>
            </a:r>
            <a:r>
              <a:rPr lang="en-US" b="1" u="sng" dirty="0" smtClean="0">
                <a:solidFill>
                  <a:srgbClr val="FBEE9F"/>
                </a:solidFill>
                <a:hlinkClick r:id="rId2" action="ppaction://hlinksldjump"/>
              </a:rPr>
              <a:t>:</a:t>
            </a:r>
            <a:r>
              <a:rPr lang="en-US" b="1" dirty="0" smtClean="0">
                <a:solidFill>
                  <a:srgbClr val="FBEE9F"/>
                </a:solidFill>
                <a:hlinkClick r:id="rId2" action="ppaction://hlinksldjump"/>
              </a:rPr>
              <a:t> </a:t>
            </a:r>
            <a:r>
              <a:rPr lang="en-US" dirty="0" smtClean="0">
                <a:solidFill>
                  <a:srgbClr val="FBEE9F"/>
                </a:solidFill>
              </a:rPr>
              <a:t>You can try to explain why diplomacy is the best option for the future of the United States. This will be a hard sell, but looking at the long term scenario you think it is the best option. </a:t>
            </a:r>
          </a:p>
          <a:p>
            <a:pPr marL="0" indent="0" algn="ctr">
              <a:spcBef>
                <a:spcPts val="1200"/>
              </a:spcBef>
              <a:spcAft>
                <a:spcPts val="1200"/>
              </a:spcAft>
              <a:buNone/>
            </a:pPr>
            <a:r>
              <a:rPr lang="en-US" sz="4000" b="1" u="sng" dirty="0" smtClean="0"/>
              <a:t>OR</a:t>
            </a:r>
            <a:endParaRPr lang="en-US" u="sng" dirty="0" smtClean="0"/>
          </a:p>
          <a:p>
            <a:pPr marL="0" indent="0">
              <a:buNone/>
            </a:pPr>
            <a:r>
              <a:rPr lang="en-US" b="1" i="1" u="sng" dirty="0" smtClean="0">
                <a:solidFill>
                  <a:srgbClr val="FBEE9F"/>
                </a:solidFill>
                <a:hlinkClick r:id="rId3" action="ppaction://hlinksldjump"/>
              </a:rPr>
              <a:t>Option #5:</a:t>
            </a:r>
            <a:r>
              <a:rPr lang="en-US" b="1" i="1" dirty="0" smtClean="0">
                <a:solidFill>
                  <a:srgbClr val="FBEE9F"/>
                </a:solidFill>
              </a:rPr>
              <a:t> </a:t>
            </a:r>
            <a:r>
              <a:rPr lang="en-US" dirty="0" smtClean="0">
                <a:solidFill>
                  <a:srgbClr val="FBEE9F"/>
                </a:solidFill>
              </a:rPr>
              <a:t>You can deny that you were seriously looking at diplomacy as a tool in dealing with the Russians and make a hardline stand. The only way to deal with communism is to draw a line in the sand. </a:t>
            </a:r>
            <a:endParaRPr lang="en-US" dirty="0">
              <a:solidFill>
                <a:srgbClr val="FBEE9F"/>
              </a:solidFill>
            </a:endParaRPr>
          </a:p>
        </p:txBody>
      </p:sp>
    </p:spTree>
    <p:extLst>
      <p:ext uri="{BB962C8B-B14F-4D97-AF65-F5344CB8AC3E}">
        <p14:creationId xmlns:p14="http://schemas.microsoft.com/office/powerpoint/2010/main" val="351170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
            <a:ext cx="10515600" cy="1325563"/>
          </a:xfrm>
        </p:spPr>
        <p:txBody>
          <a:bodyPr/>
          <a:lstStyle/>
          <a:p>
            <a:r>
              <a:rPr lang="en-US" dirty="0" smtClean="0">
                <a:solidFill>
                  <a:srgbClr val="060C04"/>
                </a:solidFill>
              </a:rPr>
              <a:t>The Results of Option #3:</a:t>
            </a:r>
            <a:endParaRPr lang="en-US" dirty="0">
              <a:solidFill>
                <a:srgbClr val="060C04"/>
              </a:solidFill>
            </a:endParaRPr>
          </a:p>
        </p:txBody>
      </p:sp>
      <p:sp>
        <p:nvSpPr>
          <p:cNvPr id="3" name="Content Placeholder 2"/>
          <p:cNvSpPr>
            <a:spLocks noGrp="1"/>
          </p:cNvSpPr>
          <p:nvPr>
            <p:ph idx="1"/>
          </p:nvPr>
        </p:nvSpPr>
        <p:spPr>
          <a:xfrm>
            <a:off x="838200" y="1493203"/>
            <a:ext cx="10515600" cy="4351338"/>
          </a:xfrm>
        </p:spPr>
        <p:txBody>
          <a:bodyPr>
            <a:normAutofit fontScale="85000" lnSpcReduction="20000"/>
          </a:bodyPr>
          <a:lstStyle/>
          <a:p>
            <a:pPr marL="0" indent="0">
              <a:lnSpc>
                <a:spcPct val="110000"/>
              </a:lnSpc>
              <a:buNone/>
            </a:pPr>
            <a:r>
              <a:rPr lang="en-US" dirty="0" smtClean="0">
                <a:solidFill>
                  <a:srgbClr val="FBEE9F"/>
                </a:solidFill>
              </a:rPr>
              <a:t>You are going to take a stand against the evil Soviet Union and their Communist ways. This is the strategy that got you elected and it worked pretty well then. As soon as President Yeltsin is sworn in, you unleash a rant about how you hope his election will bring about positive changes in the Soviet Union because the citizens of the Soviet Union have been oppressed for decades under the evil communist regimes. You words are taken very seriously by President Yeltsin. He decides to move some nuclear missiles to a base in Eastern Siberia. This puts nuclear missiles close enough to strike cities on the west coast of the United States. </a:t>
            </a:r>
            <a:endParaRPr lang="en-US" dirty="0">
              <a:solidFill>
                <a:srgbClr val="FBEE9F"/>
              </a:solidFill>
            </a:endParaRPr>
          </a:p>
        </p:txBody>
      </p:sp>
      <p:sp>
        <p:nvSpPr>
          <p:cNvPr id="4" name="TextBox 3"/>
          <p:cNvSpPr txBox="1"/>
          <p:nvPr/>
        </p:nvSpPr>
        <p:spPr>
          <a:xfrm>
            <a:off x="2461260" y="5844541"/>
            <a:ext cx="7269480" cy="461665"/>
          </a:xfrm>
          <a:prstGeom prst="rect">
            <a:avLst/>
          </a:prstGeom>
          <a:noFill/>
        </p:spPr>
        <p:txBody>
          <a:bodyPr wrap="square" rtlCol="0">
            <a:spAutoFit/>
          </a:bodyPr>
          <a:lstStyle/>
          <a:p>
            <a:pPr algn="ctr"/>
            <a:r>
              <a:rPr lang="en-US" sz="2400" b="1" dirty="0" smtClean="0">
                <a:solidFill>
                  <a:srgbClr val="FFC000"/>
                </a:solidFill>
                <a:hlinkClick r:id="" action="ppaction://hlinkshowjump?jump=nextslide"/>
              </a:rPr>
              <a:t>Click Here To Determine Your Next Move</a:t>
            </a:r>
            <a:endParaRPr lang="en-US" sz="2400" b="1" dirty="0">
              <a:solidFill>
                <a:srgbClr val="FFC000"/>
              </a:solidFill>
            </a:endParaRPr>
          </a:p>
        </p:txBody>
      </p:sp>
    </p:spTree>
    <p:extLst>
      <p:ext uri="{BB962C8B-B14F-4D97-AF65-F5344CB8AC3E}">
        <p14:creationId xmlns:p14="http://schemas.microsoft.com/office/powerpoint/2010/main" val="223264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10515600" cy="1325563"/>
          </a:xfrm>
        </p:spPr>
        <p:txBody>
          <a:bodyPr/>
          <a:lstStyle/>
          <a:p>
            <a:r>
              <a:rPr lang="en-US" dirty="0" smtClean="0">
                <a:solidFill>
                  <a:srgbClr val="060C04"/>
                </a:solidFill>
              </a:rPr>
              <a:t>Your Choices:</a:t>
            </a:r>
            <a:endParaRPr lang="en-US" dirty="0">
              <a:solidFill>
                <a:srgbClr val="060C04"/>
              </a:solidFill>
            </a:endParaRPr>
          </a:p>
        </p:txBody>
      </p:sp>
      <p:sp>
        <p:nvSpPr>
          <p:cNvPr id="3" name="Content Placeholder 2"/>
          <p:cNvSpPr>
            <a:spLocks noGrp="1"/>
          </p:cNvSpPr>
          <p:nvPr>
            <p:ph idx="1"/>
          </p:nvPr>
        </p:nvSpPr>
        <p:spPr>
          <a:xfrm>
            <a:off x="838200" y="1383665"/>
            <a:ext cx="10515600" cy="4351338"/>
          </a:xfrm>
        </p:spPr>
        <p:txBody>
          <a:bodyPr>
            <a:noAutofit/>
          </a:bodyPr>
          <a:lstStyle/>
          <a:p>
            <a:pPr marL="0" indent="0">
              <a:lnSpc>
                <a:spcPct val="110000"/>
              </a:lnSpc>
              <a:spcBef>
                <a:spcPts val="1200"/>
              </a:spcBef>
              <a:spcAft>
                <a:spcPts val="1200"/>
              </a:spcAft>
              <a:buNone/>
            </a:pPr>
            <a:r>
              <a:rPr lang="en-US" sz="2400" b="1" u="sng" dirty="0" smtClean="0">
                <a:solidFill>
                  <a:srgbClr val="FBEE9F"/>
                </a:solidFill>
                <a:hlinkClick r:id="rId2" action="ppaction://hlinksldjump"/>
              </a:rPr>
              <a:t>Option #9:</a:t>
            </a:r>
            <a:r>
              <a:rPr lang="en-US" sz="2400" b="1" dirty="0" smtClean="0">
                <a:solidFill>
                  <a:srgbClr val="FBEE9F"/>
                </a:solidFill>
              </a:rPr>
              <a:t> </a:t>
            </a:r>
            <a:r>
              <a:rPr lang="en-US" sz="2400" dirty="0" smtClean="0">
                <a:solidFill>
                  <a:srgbClr val="FBEE9F"/>
                </a:solidFill>
              </a:rPr>
              <a:t>You </a:t>
            </a:r>
            <a:r>
              <a:rPr lang="en-US" sz="2400" dirty="0">
                <a:solidFill>
                  <a:srgbClr val="FBEE9F"/>
                </a:solidFill>
              </a:rPr>
              <a:t>can listen to your advisors and start top secret, high-altitude, flyovers. </a:t>
            </a:r>
            <a:r>
              <a:rPr lang="en-US" sz="2400" dirty="0" smtClean="0">
                <a:solidFill>
                  <a:srgbClr val="FBEE9F"/>
                </a:solidFill>
              </a:rPr>
              <a:t>The </a:t>
            </a:r>
            <a:r>
              <a:rPr lang="en-US" sz="2400" dirty="0">
                <a:solidFill>
                  <a:srgbClr val="FBEE9F"/>
                </a:solidFill>
              </a:rPr>
              <a:t>U2 planes can take pictures of bases and keep you informed about Soviet military movements. </a:t>
            </a:r>
            <a:r>
              <a:rPr lang="en-US" sz="2400" dirty="0" smtClean="0">
                <a:solidFill>
                  <a:srgbClr val="FBEE9F"/>
                </a:solidFill>
              </a:rPr>
              <a:t>The </a:t>
            </a:r>
            <a:r>
              <a:rPr lang="en-US" sz="2400" dirty="0">
                <a:solidFill>
                  <a:srgbClr val="FBEE9F"/>
                </a:solidFill>
              </a:rPr>
              <a:t>information you get from fly overs will be reliable but dangerous to get. </a:t>
            </a:r>
            <a:endParaRPr lang="en-US" sz="2400" dirty="0" smtClean="0">
              <a:solidFill>
                <a:srgbClr val="FBEE9F"/>
              </a:solidFill>
            </a:endParaRPr>
          </a:p>
          <a:p>
            <a:pPr marL="0" indent="0" algn="ctr">
              <a:lnSpc>
                <a:spcPct val="110000"/>
              </a:lnSpc>
              <a:spcBef>
                <a:spcPts val="1200"/>
              </a:spcBef>
              <a:spcAft>
                <a:spcPts val="1200"/>
              </a:spcAft>
              <a:buNone/>
            </a:pPr>
            <a:r>
              <a:rPr lang="en-US" sz="2400" b="1" dirty="0">
                <a:solidFill>
                  <a:srgbClr val="FBEE9F"/>
                </a:solidFill>
              </a:rPr>
              <a:t> </a:t>
            </a:r>
            <a:r>
              <a:rPr lang="en-US" sz="3200" b="1" u="sng" dirty="0" smtClean="0"/>
              <a:t>OR</a:t>
            </a:r>
            <a:r>
              <a:rPr lang="en-US" sz="3200" b="1" u="sng" dirty="0" smtClean="0">
                <a:solidFill>
                  <a:srgbClr val="FBEE9F"/>
                </a:solidFill>
              </a:rPr>
              <a:t> </a:t>
            </a:r>
            <a:endParaRPr lang="en-US" sz="3200" b="1" u="sng" dirty="0">
              <a:solidFill>
                <a:srgbClr val="FBEE9F"/>
              </a:solidFill>
            </a:endParaRPr>
          </a:p>
          <a:p>
            <a:pPr marL="0" indent="0">
              <a:lnSpc>
                <a:spcPct val="110000"/>
              </a:lnSpc>
              <a:spcBef>
                <a:spcPts val="1200"/>
              </a:spcBef>
              <a:spcAft>
                <a:spcPts val="1200"/>
              </a:spcAft>
              <a:buNone/>
            </a:pPr>
            <a:r>
              <a:rPr lang="en-US" sz="2400" b="1" i="1" u="sng" dirty="0" smtClean="0">
                <a:solidFill>
                  <a:srgbClr val="FBEE9F"/>
                </a:solidFill>
                <a:hlinkClick r:id="rId3" action="ppaction://hlinksldjump"/>
              </a:rPr>
              <a:t>Option #8:</a:t>
            </a:r>
            <a:r>
              <a:rPr lang="en-US" sz="2400" b="1" i="1" dirty="0" smtClean="0">
                <a:solidFill>
                  <a:srgbClr val="FBEE9F"/>
                </a:solidFill>
              </a:rPr>
              <a:t> </a:t>
            </a:r>
            <a:r>
              <a:rPr lang="en-US" sz="2400" dirty="0" smtClean="0">
                <a:solidFill>
                  <a:srgbClr val="FBEE9F"/>
                </a:solidFill>
              </a:rPr>
              <a:t>You </a:t>
            </a:r>
            <a:r>
              <a:rPr lang="en-US" sz="2400" dirty="0">
                <a:solidFill>
                  <a:srgbClr val="FBEE9F"/>
                </a:solidFill>
              </a:rPr>
              <a:t>can issue a strict warning and demand the Russians remove the missiles. </a:t>
            </a:r>
            <a:r>
              <a:rPr lang="en-US" sz="2400" dirty="0" smtClean="0">
                <a:solidFill>
                  <a:srgbClr val="FBEE9F"/>
                </a:solidFill>
              </a:rPr>
              <a:t>You </a:t>
            </a:r>
            <a:r>
              <a:rPr lang="en-US" sz="2400" dirty="0">
                <a:solidFill>
                  <a:srgbClr val="FBEE9F"/>
                </a:solidFill>
              </a:rPr>
              <a:t>can use this act of Russian against them and try to form a coalition of nations on your side to put pressure on the Russians.  </a:t>
            </a:r>
          </a:p>
        </p:txBody>
      </p:sp>
    </p:spTree>
    <p:extLst>
      <p:ext uri="{BB962C8B-B14F-4D97-AF65-F5344CB8AC3E}">
        <p14:creationId xmlns:p14="http://schemas.microsoft.com/office/powerpoint/2010/main" val="1593189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060C04"/>
                </a:solidFill>
              </a:rPr>
              <a:t>The Results of Option #4:</a:t>
            </a:r>
            <a:endParaRPr lang="en-US" dirty="0">
              <a:solidFill>
                <a:srgbClr val="060C04"/>
              </a:solidFill>
            </a:endParaRPr>
          </a:p>
        </p:txBody>
      </p:sp>
      <p:sp>
        <p:nvSpPr>
          <p:cNvPr id="3" name="Content Placeholder 2"/>
          <p:cNvSpPr>
            <a:spLocks noGrp="1"/>
          </p:cNvSpPr>
          <p:nvPr>
            <p:ph idx="1"/>
          </p:nvPr>
        </p:nvSpPr>
        <p:spPr>
          <a:xfrm>
            <a:off x="838200" y="1325563"/>
            <a:ext cx="10515600" cy="4351338"/>
          </a:xfrm>
        </p:spPr>
        <p:txBody>
          <a:bodyPr>
            <a:normAutofit fontScale="77500" lnSpcReduction="20000"/>
          </a:bodyPr>
          <a:lstStyle/>
          <a:p>
            <a:pPr marL="0" indent="0">
              <a:lnSpc>
                <a:spcPct val="120000"/>
              </a:lnSpc>
              <a:buNone/>
            </a:pPr>
            <a:r>
              <a:rPr lang="en-US" dirty="0" smtClean="0">
                <a:solidFill>
                  <a:srgbClr val="FBEE9F"/>
                </a:solidFill>
              </a:rPr>
              <a:t>You have decided to stand behind diplomacy as your main strategy for dealing with the Soviet Union.  Your poll numbers have dropped dramatically over the last few months.  The media has been reminding everyone that you have one of the lowest approval ratings for a president in modern history. Then, after a few months go by people are starting to see your point about diplomacy. President Yeltsin has also recently been quoted as saying how effectively diplomacy can be in resolving problems. Your approval rating starts to raise, then a new situation. Communist rebels in Korea are trying to over throw the democratic government and are being funded and supplied by the Russians. </a:t>
            </a:r>
            <a:endParaRPr lang="en-US" dirty="0">
              <a:solidFill>
                <a:srgbClr val="FBEE9F"/>
              </a:solidFill>
            </a:endParaRPr>
          </a:p>
        </p:txBody>
      </p:sp>
      <p:sp>
        <p:nvSpPr>
          <p:cNvPr id="4" name="TextBox 3"/>
          <p:cNvSpPr txBox="1"/>
          <p:nvPr/>
        </p:nvSpPr>
        <p:spPr>
          <a:xfrm>
            <a:off x="2407920" y="5948834"/>
            <a:ext cx="7376160" cy="461665"/>
          </a:xfrm>
          <a:prstGeom prst="rect">
            <a:avLst/>
          </a:prstGeom>
          <a:noFill/>
        </p:spPr>
        <p:txBody>
          <a:bodyPr wrap="square" rtlCol="0">
            <a:spAutoFit/>
          </a:bodyPr>
          <a:lstStyle/>
          <a:p>
            <a:pPr algn="ctr"/>
            <a:r>
              <a:rPr lang="en-US" sz="2400" b="1" dirty="0" smtClean="0">
                <a:solidFill>
                  <a:srgbClr val="060C04"/>
                </a:solidFill>
                <a:hlinkClick r:id="" action="ppaction://hlinkshowjump?jump=nextslide"/>
              </a:rPr>
              <a:t>Click Here To Determine Your Next Move</a:t>
            </a:r>
            <a:endParaRPr lang="en-US" sz="2400" b="1" dirty="0">
              <a:solidFill>
                <a:srgbClr val="060C04"/>
              </a:solidFill>
            </a:endParaRPr>
          </a:p>
        </p:txBody>
      </p:sp>
    </p:spTree>
    <p:extLst>
      <p:ext uri="{BB962C8B-B14F-4D97-AF65-F5344CB8AC3E}">
        <p14:creationId xmlns:p14="http://schemas.microsoft.com/office/powerpoint/2010/main" val="410792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5557"/>
            <a:ext cx="10515600" cy="1325563"/>
          </a:xfrm>
        </p:spPr>
        <p:txBody>
          <a:bodyPr/>
          <a:lstStyle/>
          <a:p>
            <a:r>
              <a:rPr lang="en-US" dirty="0" smtClean="0">
                <a:solidFill>
                  <a:srgbClr val="060C04"/>
                </a:solidFill>
              </a:rPr>
              <a:t>Your Choices:</a:t>
            </a:r>
            <a:endParaRPr lang="en-US" dirty="0">
              <a:solidFill>
                <a:srgbClr val="060C04"/>
              </a:solidFill>
            </a:endParaRPr>
          </a:p>
        </p:txBody>
      </p:sp>
      <p:sp>
        <p:nvSpPr>
          <p:cNvPr id="3" name="Content Placeholder 2"/>
          <p:cNvSpPr>
            <a:spLocks noGrp="1"/>
          </p:cNvSpPr>
          <p:nvPr>
            <p:ph idx="1"/>
          </p:nvPr>
        </p:nvSpPr>
        <p:spPr>
          <a:xfrm>
            <a:off x="1005840" y="1172212"/>
            <a:ext cx="10515600" cy="4351338"/>
          </a:xfrm>
        </p:spPr>
        <p:txBody>
          <a:bodyPr>
            <a:noAutofit/>
          </a:bodyPr>
          <a:lstStyle/>
          <a:p>
            <a:pPr marL="0" indent="0">
              <a:lnSpc>
                <a:spcPct val="100000"/>
              </a:lnSpc>
              <a:spcBef>
                <a:spcPts val="0"/>
              </a:spcBef>
              <a:spcAft>
                <a:spcPts val="1200"/>
              </a:spcAft>
              <a:buNone/>
            </a:pPr>
            <a:r>
              <a:rPr lang="en-US" sz="2200" b="1" i="1" u="sng" dirty="0" smtClean="0">
                <a:solidFill>
                  <a:srgbClr val="FBEE9F"/>
                </a:solidFill>
                <a:hlinkClick r:id="rId2" action="ppaction://hlinksldjump"/>
              </a:rPr>
              <a:t>Option#7:</a:t>
            </a:r>
            <a:r>
              <a:rPr lang="en-US" sz="2200" dirty="0" smtClean="0">
                <a:solidFill>
                  <a:srgbClr val="FBEE9F"/>
                </a:solidFill>
              </a:rPr>
              <a:t> You have shown the world that you are willing to work with other countries, but the Soviets are unwilling to cooperate. Now you must show your strength!  You want to aid the Korean government so you call a press conference and tell the world you are moving missiles to the Air Force base in the Philippines and are aiming them at Korea to aid the democratic government. </a:t>
            </a:r>
          </a:p>
          <a:p>
            <a:pPr marL="0" indent="0" algn="ctr">
              <a:lnSpc>
                <a:spcPct val="100000"/>
              </a:lnSpc>
              <a:spcBef>
                <a:spcPts val="1200"/>
              </a:spcBef>
              <a:spcAft>
                <a:spcPts val="1200"/>
              </a:spcAft>
              <a:buNone/>
            </a:pPr>
            <a:r>
              <a:rPr lang="en-US" b="1" u="sng" dirty="0" smtClean="0"/>
              <a:t>OR</a:t>
            </a:r>
          </a:p>
          <a:p>
            <a:pPr marL="0" indent="0">
              <a:lnSpc>
                <a:spcPct val="100000"/>
              </a:lnSpc>
              <a:spcBef>
                <a:spcPts val="1200"/>
              </a:spcBef>
              <a:spcAft>
                <a:spcPts val="1200"/>
              </a:spcAft>
              <a:buNone/>
            </a:pPr>
            <a:r>
              <a:rPr lang="en-US" sz="2200" b="1" i="1" u="sng" dirty="0" smtClean="0">
                <a:solidFill>
                  <a:srgbClr val="FBEE9F"/>
                </a:solidFill>
                <a:hlinkClick r:id="rId3" action="ppaction://hlinksldjump"/>
              </a:rPr>
              <a:t>Option #6:</a:t>
            </a:r>
            <a:r>
              <a:rPr lang="en-US" sz="2200" dirty="0" smtClean="0">
                <a:solidFill>
                  <a:srgbClr val="FBEE9F"/>
                </a:solidFill>
              </a:rPr>
              <a:t> You can decide to hold the line that diplomacy works best.  US citizens are starting to come around and this situation is no different than when you were first elected. Besides it is Korea, why would you worry about a rebellion in Korea?  </a:t>
            </a:r>
          </a:p>
        </p:txBody>
      </p:sp>
    </p:spTree>
    <p:extLst>
      <p:ext uri="{BB962C8B-B14F-4D97-AF65-F5344CB8AC3E}">
        <p14:creationId xmlns:p14="http://schemas.microsoft.com/office/powerpoint/2010/main" val="2793559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9">
      <a:dk1>
        <a:srgbClr val="0B1107"/>
      </a:dk1>
      <a:lt1>
        <a:sysClr val="window" lastClr="FFFFFF"/>
      </a:lt1>
      <a:dk2>
        <a:srgbClr val="FFE07D"/>
      </a:dk2>
      <a:lt2>
        <a:srgbClr val="E7E6E6"/>
      </a:lt2>
      <a:accent1>
        <a:srgbClr val="5B9BD5"/>
      </a:accent1>
      <a:accent2>
        <a:srgbClr val="ED7D31"/>
      </a:accent2>
      <a:accent3>
        <a:srgbClr val="A5A5A5"/>
      </a:accent3>
      <a:accent4>
        <a:srgbClr val="FFC000"/>
      </a:accent4>
      <a:accent5>
        <a:srgbClr val="4472C4"/>
      </a:accent5>
      <a:accent6>
        <a:srgbClr val="70AD47"/>
      </a:accent6>
      <a:hlink>
        <a:srgbClr val="0B1107"/>
      </a:hlink>
      <a:folHlink>
        <a:srgbClr val="7F7F7F"/>
      </a:folHlink>
    </a:clrScheme>
    <a:fontScheme name="Custom 3">
      <a:majorFont>
        <a:latin typeface="Bernard MT Condensed"/>
        <a:ea typeface=""/>
        <a:cs typeface=""/>
      </a:majorFont>
      <a:minorFont>
        <a:latin typeface="Lucida Sans Typewri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5170</TotalTime>
  <Words>4821</Words>
  <Application>Microsoft Office PowerPoint</Application>
  <PresentationFormat>Widescreen</PresentationFormat>
  <Paragraphs>136</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Back Issues BB</vt:lpstr>
      <vt:lpstr>Bernard MT Condensed</vt:lpstr>
      <vt:lpstr>Calibri</vt:lpstr>
      <vt:lpstr>Lucida Sans Typewriter</vt:lpstr>
      <vt:lpstr>Office Theme</vt:lpstr>
      <vt:lpstr>PowerPoint Presentation</vt:lpstr>
      <vt:lpstr>The Scenario:</vt:lpstr>
      <vt:lpstr>Your Choices:</vt:lpstr>
      <vt:lpstr>The Results of Option #2:</vt:lpstr>
      <vt:lpstr>Your Choices:</vt:lpstr>
      <vt:lpstr>The Results of Option #3:</vt:lpstr>
      <vt:lpstr>Your Choices:</vt:lpstr>
      <vt:lpstr>The Results of Option #4:</vt:lpstr>
      <vt:lpstr>Your Choices:</vt:lpstr>
      <vt:lpstr>The Results of Option #5:</vt:lpstr>
      <vt:lpstr>Your Choices:</vt:lpstr>
      <vt:lpstr>The Results of Option #6:</vt:lpstr>
      <vt:lpstr>Your Choices:</vt:lpstr>
      <vt:lpstr>The Results of Option #7:</vt:lpstr>
      <vt:lpstr>Your Choices:</vt:lpstr>
      <vt:lpstr>Results for Option #8:</vt:lpstr>
      <vt:lpstr>Your Choices: </vt:lpstr>
      <vt:lpstr>Results for Option #9:</vt:lpstr>
      <vt:lpstr>Your Choices:</vt:lpstr>
      <vt:lpstr>Results for Option #10:</vt:lpstr>
      <vt:lpstr>Your Choices:</vt:lpstr>
      <vt:lpstr>Results for Option #11:</vt:lpstr>
      <vt:lpstr>Results for Option #11:</vt:lpstr>
      <vt:lpstr>Results for Option #12:</vt:lpstr>
      <vt:lpstr>Your Choices:</vt:lpstr>
      <vt:lpstr>Results for Option #13:</vt:lpstr>
      <vt:lpstr>Your Choices</vt:lpstr>
      <vt:lpstr>PowerPoint Presentation</vt:lpstr>
      <vt:lpstr>Results for Option #14:</vt:lpstr>
      <vt:lpstr>Results for Option #15:</vt:lpstr>
      <vt:lpstr>Your Choices:</vt:lpstr>
      <vt:lpstr>Results for Option #16:</vt:lpstr>
      <vt:lpstr>Your Choices:</vt:lpstr>
      <vt:lpstr>PowerPoint Presentation</vt:lpstr>
      <vt:lpstr>Results for Option #17:</vt:lpstr>
      <vt:lpstr>Results for Option #18:</vt:lpstr>
      <vt:lpstr>Results for Option #18:</vt:lpstr>
      <vt:lpstr>PowerPoint Presentation</vt:lpstr>
      <vt:lpstr>Results for Option #19:</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Your Own Story:  The Cold War</dc:title>
  <dc:creator>Megan Towell</dc:creator>
  <cp:lastModifiedBy>Megan Towell</cp:lastModifiedBy>
  <cp:revision>82</cp:revision>
  <dcterms:created xsi:type="dcterms:W3CDTF">2017-06-07T17:15:01Z</dcterms:created>
  <dcterms:modified xsi:type="dcterms:W3CDTF">2017-06-15T18:17:11Z</dcterms:modified>
</cp:coreProperties>
</file>