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sldIdLst>
    <p:sldId id="316" r:id="rId4"/>
    <p:sldId id="287" r:id="rId5"/>
    <p:sldId id="283" r:id="rId6"/>
    <p:sldId id="281" r:id="rId7"/>
    <p:sldId id="288" r:id="rId8"/>
    <p:sldId id="289" r:id="rId9"/>
    <p:sldId id="292" r:id="rId10"/>
    <p:sldId id="294" r:id="rId11"/>
    <p:sldId id="313" r:id="rId12"/>
    <p:sldId id="296" r:id="rId13"/>
    <p:sldId id="297" r:id="rId14"/>
    <p:sldId id="298" r:id="rId15"/>
    <p:sldId id="299" r:id="rId16"/>
    <p:sldId id="300" r:id="rId17"/>
    <p:sldId id="301" r:id="rId18"/>
    <p:sldId id="295" r:id="rId19"/>
    <p:sldId id="302" r:id="rId20"/>
    <p:sldId id="303" r:id="rId21"/>
    <p:sldId id="312" r:id="rId22"/>
    <p:sldId id="320" r:id="rId23"/>
    <p:sldId id="317" r:id="rId24"/>
    <p:sldId id="318" r:id="rId25"/>
    <p:sldId id="306" r:id="rId26"/>
    <p:sldId id="319" r:id="rId27"/>
    <p:sldId id="305" r:id="rId28"/>
    <p:sldId id="307" r:id="rId29"/>
    <p:sldId id="308" r:id="rId30"/>
    <p:sldId id="310" r:id="rId31"/>
    <p:sldId id="311" r:id="rId32"/>
    <p:sldId id="26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1200"/>
    <a:srgbClr val="4F2A0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5" d="100"/>
          <a:sy n="55" d="100"/>
        </p:scale>
        <p:origin x="614"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D0A2B25-9AB8-4159-B261-FEC2A8CF6BE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494160"/>
      </p:ext>
    </p:extLst>
  </p:cSld>
  <p:clrMapOvr>
    <a:masterClrMapping/>
  </p:clrMapOvr>
  <p:transition spd="med">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8D9331-62C1-48A3-B056-F473A05ECD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806244"/>
      </p:ext>
    </p:extLst>
  </p:cSld>
  <p:clrMapOvr>
    <a:masterClrMapping/>
  </p:clrMapOvr>
  <p:transition spd="med">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8005EA-500F-4EF5-80FA-8BF03BE226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945678"/>
      </p:ext>
    </p:extLst>
  </p:cSld>
  <p:clrMapOvr>
    <a:masterClrMapping/>
  </p:clrMapOvr>
  <p:transition spd="med">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31294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15201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07762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0094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848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723792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598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7224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5CEED7-966A-4971-A193-2D412EACB4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3625315"/>
      </p:ext>
    </p:extLst>
  </p:cSld>
  <p:clrMapOvr>
    <a:masterClrMapping/>
  </p:clrMapOvr>
  <p:transition spd="med">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42625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07220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375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2133600" y="1524000"/>
            <a:ext cx="8128000" cy="18796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a:lvl1pPr>
          </a:lstStyle>
          <a:p>
            <a:pPr lvl="0"/>
            <a:r>
              <a:rPr lang="en-US" altLang="en-US" noProof="0" smtClean="0"/>
              <a:t>Click to edit Master title style</a:t>
            </a:r>
          </a:p>
        </p:txBody>
      </p:sp>
      <p:sp>
        <p:nvSpPr>
          <p:cNvPr id="224259" name="Rectangle 3"/>
          <p:cNvSpPr>
            <a:spLocks noGrp="1" noChangeArrowheads="1"/>
          </p:cNvSpPr>
          <p:nvPr>
            <p:ph type="subTitle" idx="1"/>
          </p:nvPr>
        </p:nvSpPr>
        <p:spPr>
          <a:xfrm>
            <a:off x="2243667" y="4076700"/>
            <a:ext cx="7814733" cy="1257300"/>
          </a:xfrm>
        </p:spPr>
        <p:txBody>
          <a:bodyPr/>
          <a:lstStyle>
            <a:lvl1pPr marL="0" indent="0" algn="ctr">
              <a:buFontTx/>
              <a:buNone/>
              <a:defRPr/>
            </a:lvl1pPr>
          </a:lstStyle>
          <a:p>
            <a:pPr lvl="0"/>
            <a:r>
              <a:rPr lang="en-US" altLang="en-US" noProof="0" smtClean="0"/>
              <a:t>Click to edit Master subtitle style</a:t>
            </a:r>
          </a:p>
        </p:txBody>
      </p:sp>
      <p:sp>
        <p:nvSpPr>
          <p:cNvPr id="224260" name="Rectangle 4"/>
          <p:cNvSpPr>
            <a:spLocks noGrp="1" noChangeArrowheads="1"/>
          </p:cNvSpPr>
          <p:nvPr>
            <p:ph type="dt" sz="half" idx="2"/>
          </p:nvPr>
        </p:nvSpPr>
        <p:spPr/>
        <p:txBody>
          <a:bodyPr/>
          <a:lstStyle>
            <a:lvl1pPr>
              <a:defRPr/>
            </a:lvl1pPr>
          </a:lstStyle>
          <a:p>
            <a:endParaRPr lang="en-US" altLang="en-US">
              <a:solidFill>
                <a:srgbClr val="000000"/>
              </a:solidFill>
            </a:endParaRPr>
          </a:p>
        </p:txBody>
      </p:sp>
      <p:sp>
        <p:nvSpPr>
          <p:cNvPr id="224261" name="Rectangle 5"/>
          <p:cNvSpPr>
            <a:spLocks noGrp="1" noChangeArrowheads="1"/>
          </p:cNvSpPr>
          <p:nvPr>
            <p:ph type="ftr" sz="quarter" idx="3"/>
          </p:nvPr>
        </p:nvSpPr>
        <p:spPr/>
        <p:txBody>
          <a:bodyPr/>
          <a:lstStyle>
            <a:lvl1pPr>
              <a:defRPr/>
            </a:lvl1pPr>
          </a:lstStyle>
          <a:p>
            <a:endParaRPr lang="en-US" altLang="en-US">
              <a:solidFill>
                <a:srgbClr val="000000"/>
              </a:solidFill>
            </a:endParaRPr>
          </a:p>
        </p:txBody>
      </p:sp>
      <p:sp>
        <p:nvSpPr>
          <p:cNvPr id="224262" name="Rectangle 6"/>
          <p:cNvSpPr>
            <a:spLocks noGrp="1" noChangeArrowheads="1"/>
          </p:cNvSpPr>
          <p:nvPr>
            <p:ph type="sldNum" sz="quarter" idx="4"/>
          </p:nvPr>
        </p:nvSpPr>
        <p:spPr/>
        <p:txBody>
          <a:bodyPr/>
          <a:lstStyle>
            <a:lvl1pPr>
              <a:defRPr/>
            </a:lvl1pPr>
          </a:lstStyle>
          <a:p>
            <a:fld id="{FBF3AD7A-DD22-4445-9381-5A3B5EFA691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2528879"/>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F585A95-41AE-4462-ACF9-FDD4BA59EC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88799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A3FEB6-63E0-4989-B9EA-533AB0BAE98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187889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514600"/>
            <a:ext cx="508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514600"/>
            <a:ext cx="508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7DB65A-93E4-4951-8F41-CCDCC0BC02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4735434"/>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BC108A6-8D77-4D05-A8B9-B409951782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979982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45A4412-61EF-4CD4-988E-7422DD31659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7628499"/>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BFC3C9A-90F5-4CE6-9802-32DF1B46B24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962545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9F87A40-1D0A-415F-98F4-C21092D6A5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0713637"/>
      </p:ext>
    </p:extLst>
  </p:cSld>
  <p:clrMapOvr>
    <a:masterClrMapping/>
  </p:clrMapOvr>
  <p:transition spd="med">
    <p:cover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ED1904-3E6F-4B11-AB6B-22573AED4CE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9881342"/>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56AC1C-0FE1-4D43-A5D7-F2396C06FB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512163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D35B95-38FF-4685-A947-C9AD3DE108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592439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533400"/>
            <a:ext cx="25908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33400"/>
            <a:ext cx="75692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29FB-7320-4E39-935C-E6241A0C03F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3704062"/>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103632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514600"/>
            <a:ext cx="508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2514600"/>
            <a:ext cx="50800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3F516BD4-ACE6-4610-BD2A-4940FD54A0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8243418"/>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597019-6968-420A-AC7D-FFFD45E2A3F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4780206"/>
      </p:ext>
    </p:extLst>
  </p:cSld>
  <p:clrMapOvr>
    <a:masterClrMapping/>
  </p:clrMapOvr>
  <p:transition spd="med">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26977D8-005C-4E3A-9C7F-92E9CFC6FC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2264834"/>
      </p:ext>
    </p:extLst>
  </p:cSld>
  <p:clrMapOvr>
    <a:masterClrMapping/>
  </p:clrMapOvr>
  <p:transition spd="med">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CB78200-1FB5-4032-9B1B-69F8DB7C3D1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5464191"/>
      </p:ext>
    </p:extLst>
  </p:cSld>
  <p:clrMapOvr>
    <a:masterClrMapping/>
  </p:clrMapOvr>
  <p:transition spd="med">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268E52D-F861-459C-B48C-5657465083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4260947"/>
      </p:ext>
    </p:extLst>
  </p:cSld>
  <p:clrMapOvr>
    <a:masterClrMapping/>
  </p:clrMapOvr>
  <p:transition spd="med">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B77B75-8140-4DFF-8E27-FBEB5EEC58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701951"/>
      </p:ext>
    </p:extLst>
  </p:cSld>
  <p:clrMapOvr>
    <a:masterClrMapping/>
  </p:clrMapOvr>
  <p:transition spd="med">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E430662-3CCE-47F7-9AC5-B582461A8B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7948434"/>
      </p:ext>
    </p:extLst>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374CDD2-E97A-4E43-B380-8629C71CB9CC}"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298706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over dir="d"/>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CC99"/>
            </a:gs>
          </a:gsLst>
          <a:lin ang="2700000" scaled="1"/>
        </a:gradFill>
        <a:effectLst/>
      </p:bgPr>
    </p:bg>
    <p:spTree>
      <p:nvGrpSpPr>
        <p:cNvPr id="1" name=""/>
        <p:cNvGrpSpPr/>
        <p:nvPr/>
      </p:nvGrpSpPr>
      <p:grpSpPr>
        <a:xfrm>
          <a:off x="0" y="0"/>
          <a:ext cx="0" cy="0"/>
          <a:chOff x="0" y="0"/>
          <a:chExt cx="0" cy="0"/>
        </a:xfrm>
      </p:grpSpPr>
      <p:pic>
        <p:nvPicPr>
          <p:cNvPr id="398338" name="Picture 2" descr="conquistador"/>
          <p:cNvPicPr>
            <a:picLocks noChangeAspect="1" noChangeArrowheads="1"/>
          </p:cNvPicPr>
          <p:nvPr userDrawn="1"/>
        </p:nvPicPr>
        <p:blipFill>
          <a:blip r:embed="rId13">
            <a:lum bright="34000" contrast="-64000"/>
            <a:extLst>
              <a:ext uri="{28A0092B-C50C-407E-A947-70E740481C1C}">
                <a14:useLocalDpi xmlns:a14="http://schemas.microsoft.com/office/drawing/2010/main" val="0"/>
              </a:ext>
            </a:extLst>
          </a:blip>
          <a:srcRect/>
          <a:stretch>
            <a:fillRect/>
          </a:stretch>
        </p:blipFill>
        <p:spPr bwMode="auto">
          <a:xfrm>
            <a:off x="0" y="0"/>
            <a:ext cx="23304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970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3234" name="Rectangle 1026"/>
          <p:cNvSpPr>
            <a:spLocks noGrp="1" noChangeArrowheads="1"/>
          </p:cNvSpPr>
          <p:nvPr>
            <p:ph type="title"/>
          </p:nvPr>
        </p:nvSpPr>
        <p:spPr bwMode="auto">
          <a:xfrm>
            <a:off x="914400" y="5334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23235" name="Rectangle 1027"/>
          <p:cNvSpPr>
            <a:spLocks noGrp="1" noChangeArrowheads="1"/>
          </p:cNvSpPr>
          <p:nvPr>
            <p:ph type="body" idx="1"/>
          </p:nvPr>
        </p:nvSpPr>
        <p:spPr bwMode="auto">
          <a:xfrm>
            <a:off x="914400" y="2514600"/>
            <a:ext cx="10363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3236" name="Rectangle 1028"/>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pPr>
            <a:endParaRPr lang="en-US" altLang="en-US">
              <a:solidFill>
                <a:srgbClr val="000000"/>
              </a:solidFill>
            </a:endParaRPr>
          </a:p>
        </p:txBody>
      </p:sp>
      <p:sp>
        <p:nvSpPr>
          <p:cNvPr id="223237" name="Rectangle 1029"/>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pPr>
            <a:endParaRPr lang="en-US" altLang="en-US">
              <a:solidFill>
                <a:srgbClr val="000000"/>
              </a:solidFill>
            </a:endParaRPr>
          </a:p>
        </p:txBody>
      </p:sp>
      <p:sp>
        <p:nvSpPr>
          <p:cNvPr id="223238" name="Rectangle 1030"/>
          <p:cNvSpPr>
            <a:spLocks noGrp="1" noChangeArrowheads="1"/>
          </p:cNvSpPr>
          <p:nvPr>
            <p:ph type="sldNum" sz="quarter" idx="4"/>
          </p:nvPr>
        </p:nvSpPr>
        <p:spPr bwMode="auto">
          <a:xfrm>
            <a:off x="8737600" y="6248400"/>
            <a:ext cx="254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pPr>
            <a:fld id="{BF2B5EFF-8030-4296-A704-73EC7EA91157}"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
        <p:nvSpPr>
          <p:cNvPr id="223239" name="FormatShape" descr="SKIING" hidden="1"/>
          <p:cNvSpPr>
            <a:spLocks noChangeArrowheads="1"/>
          </p:cNvSpPr>
          <p:nvPr/>
        </p:nvSpPr>
        <p:spPr bwMode="auto">
          <a:xfrm>
            <a:off x="-1778000" y="1701800"/>
            <a:ext cx="15748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5"/>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a:solidFill>
                <a:srgbClr val="000000"/>
              </a:solidFill>
            </a:endParaRPr>
          </a:p>
        </p:txBody>
      </p:sp>
    </p:spTree>
    <p:extLst>
      <p:ext uri="{BB962C8B-B14F-4D97-AF65-F5344CB8AC3E}">
        <p14:creationId xmlns:p14="http://schemas.microsoft.com/office/powerpoint/2010/main" val="20813603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wipe dir="r"/>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4.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1940890" y="1580495"/>
            <a:ext cx="8401660" cy="4524315"/>
          </a:xfrm>
          <a:prstGeom prst="rect">
            <a:avLst/>
          </a:prstGeom>
          <a:noFill/>
        </p:spPr>
        <p:txBody>
          <a:bodyPr wrap="none" lIns="91440" tIns="45720" rIns="91440" bIns="45720">
            <a:spAutoFit/>
          </a:bodyPr>
          <a:lstStyle/>
          <a:p>
            <a:pPr algn="ctr"/>
            <a:r>
              <a:rPr lang="en-US" sz="9600" b="1" cap="none" spc="0" dirty="0" smtClean="0">
                <a:ln w="12700" cmpd="sng">
                  <a:solidFill>
                    <a:schemeClr val="bg1"/>
                  </a:solidFill>
                  <a:prstDash val="solid"/>
                </a:ln>
                <a:solidFill>
                  <a:srgbClr val="221200"/>
                </a:solidFill>
                <a:effectLst/>
                <a:latin typeface="Haettenschweiler" panose="020B0706040902060204" pitchFamily="34" charset="0"/>
              </a:rPr>
              <a:t>Unit #2: </a:t>
            </a:r>
          </a:p>
          <a:p>
            <a:pPr algn="ctr"/>
            <a:r>
              <a:rPr lang="en-US" sz="9600" b="1" cap="none" spc="0" dirty="0" smtClean="0">
                <a:ln w="12700" cmpd="sng">
                  <a:solidFill>
                    <a:schemeClr val="bg1"/>
                  </a:solidFill>
                  <a:prstDash val="solid"/>
                </a:ln>
                <a:solidFill>
                  <a:srgbClr val="221200"/>
                </a:solidFill>
                <a:effectLst/>
                <a:latin typeface="Haettenschweiler" panose="020B0706040902060204" pitchFamily="34" charset="0"/>
              </a:rPr>
              <a:t>European Colonization</a:t>
            </a:r>
          </a:p>
          <a:p>
            <a:pPr algn="ctr"/>
            <a:endParaRPr lang="en-US" sz="9600" b="1" cap="none" spc="0" dirty="0">
              <a:ln w="12700" cmpd="sng">
                <a:solidFill>
                  <a:schemeClr val="bg1"/>
                </a:solidFill>
                <a:prstDash val="solid"/>
              </a:ln>
              <a:solidFill>
                <a:srgbClr val="221200"/>
              </a:solidFill>
              <a:effectLst/>
              <a:latin typeface="Haettenschweiler" panose="020B0706040902060204" pitchFamily="34" charset="0"/>
            </a:endParaRPr>
          </a:p>
        </p:txBody>
      </p:sp>
    </p:spTree>
    <p:extLst>
      <p:ext uri="{BB962C8B-B14F-4D97-AF65-F5344CB8AC3E}">
        <p14:creationId xmlns:p14="http://schemas.microsoft.com/office/powerpoint/2010/main" val="93037266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7187" name="Rectangle 3"/>
          <p:cNvSpPr>
            <a:spLocks noGrp="1" noChangeArrowheads="1"/>
          </p:cNvSpPr>
          <p:nvPr>
            <p:ph type="body" idx="1"/>
          </p:nvPr>
        </p:nvSpPr>
        <p:spPr>
          <a:xfrm>
            <a:off x="4648200" y="2362200"/>
            <a:ext cx="5791200" cy="4038600"/>
          </a:xfrm>
        </p:spPr>
        <p:txBody>
          <a:bodyPr/>
          <a:lstStyle/>
          <a:p>
            <a:endParaRPr lang="en-US" altLang="en-US" sz="2800" b="1"/>
          </a:p>
          <a:p>
            <a:endParaRPr lang="en-US" altLang="en-US" sz="2800" b="1"/>
          </a:p>
          <a:p>
            <a:endParaRPr lang="en-US" altLang="en-US" sz="2800" b="1"/>
          </a:p>
          <a:p>
            <a:endParaRPr lang="en-US" altLang="en-US" sz="2800" b="1"/>
          </a:p>
        </p:txBody>
      </p:sp>
      <p:pic>
        <p:nvPicPr>
          <p:cNvPr id="477189" name="Picture 5" descr="top_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80" y="495300"/>
            <a:ext cx="9144000" cy="14478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77190" name="Rectangle 6"/>
          <p:cNvSpPr>
            <a:spLocks noChangeArrowheads="1"/>
          </p:cNvSpPr>
          <p:nvPr/>
        </p:nvSpPr>
        <p:spPr bwMode="auto">
          <a:xfrm>
            <a:off x="5181600" y="4114800"/>
            <a:ext cx="5181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fontAlgn="base">
              <a:spcAft>
                <a:spcPct val="0"/>
              </a:spcAft>
            </a:pPr>
            <a:endParaRPr lang="en-US" altLang="en-US" sz="2800">
              <a:solidFill>
                <a:srgbClr val="000000"/>
              </a:solidFill>
            </a:endParaRPr>
          </a:p>
          <a:p>
            <a:pPr fontAlgn="base">
              <a:spcAft>
                <a:spcPct val="0"/>
              </a:spcAft>
            </a:pPr>
            <a:endParaRPr lang="en-US" altLang="en-US" sz="2800">
              <a:solidFill>
                <a:srgbClr val="000000"/>
              </a:solidFill>
            </a:endParaRPr>
          </a:p>
          <a:p>
            <a:pPr fontAlgn="base">
              <a:spcAft>
                <a:spcPct val="0"/>
              </a:spcAft>
            </a:pPr>
            <a:endParaRPr lang="en-US" altLang="en-US" sz="2000">
              <a:solidFill>
                <a:srgbClr val="000000"/>
              </a:solidFill>
            </a:endParaRPr>
          </a:p>
          <a:p>
            <a:pPr fontAlgn="base">
              <a:spcAft>
                <a:spcPct val="0"/>
              </a:spcAft>
            </a:pPr>
            <a:endParaRPr lang="en-US" altLang="en-US" sz="2000">
              <a:solidFill>
                <a:srgbClr val="000000"/>
              </a:solidFill>
            </a:endParaRPr>
          </a:p>
          <a:p>
            <a:pPr fontAlgn="base">
              <a:spcAft>
                <a:spcPct val="0"/>
              </a:spcAft>
            </a:pPr>
            <a:endParaRPr lang="en-US" altLang="en-US" sz="2000">
              <a:solidFill>
                <a:srgbClr val="000000"/>
              </a:solidFill>
            </a:endParaRPr>
          </a:p>
        </p:txBody>
      </p:sp>
      <p:sp>
        <p:nvSpPr>
          <p:cNvPr id="477193" name="AutoShape 9">
            <a:hlinkClick r:id="rId4" action="ppaction://hlinksldjump"/>
          </p:cNvPr>
          <p:cNvSpPr>
            <a:spLocks noChangeArrowheads="1"/>
          </p:cNvSpPr>
          <p:nvPr/>
        </p:nvSpPr>
        <p:spPr bwMode="auto">
          <a:xfrm>
            <a:off x="8458200" y="6324600"/>
            <a:ext cx="228600" cy="228600"/>
          </a:xfrm>
          <a:prstGeom prst="irregularSeal1">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77194" name="Text Box 10"/>
          <p:cNvSpPr txBox="1">
            <a:spLocks noChangeArrowheads="1"/>
          </p:cNvSpPr>
          <p:nvPr/>
        </p:nvSpPr>
        <p:spPr bwMode="auto">
          <a:xfrm>
            <a:off x="1630680" y="2362200"/>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80000"/>
              </a:lnSpc>
              <a:spcBef>
                <a:spcPct val="40000"/>
              </a:spcBef>
              <a:spcAft>
                <a:spcPct val="0"/>
              </a:spcAft>
              <a:buFontTx/>
              <a:buChar char="•"/>
            </a:pPr>
            <a:r>
              <a:rPr lang="en-US" altLang="en-US" sz="4000" b="1" dirty="0">
                <a:solidFill>
                  <a:srgbClr val="000000"/>
                </a:solidFill>
                <a:effectLst>
                  <a:outerShdw blurRad="38100" dist="38100" dir="2700000" algn="tl">
                    <a:srgbClr val="C0C0C0"/>
                  </a:outerShdw>
                </a:effectLst>
                <a:latin typeface="Times New Roman" panose="02020603050405020304" pitchFamily="18" charset="0"/>
              </a:rPr>
              <a:t>Spanish soldiers who came to the New World to help conquer and settle the Americas for Spain.</a:t>
            </a:r>
          </a:p>
          <a:p>
            <a:pPr algn="ctr" fontAlgn="base">
              <a:lnSpc>
                <a:spcPct val="80000"/>
              </a:lnSpc>
              <a:spcBef>
                <a:spcPct val="40000"/>
              </a:spcBef>
              <a:spcAft>
                <a:spcPct val="0"/>
              </a:spcAft>
              <a:buFontTx/>
              <a:buChar char="•"/>
            </a:pPr>
            <a:r>
              <a:rPr lang="en-US" altLang="en-US" sz="4000" b="1" dirty="0">
                <a:solidFill>
                  <a:srgbClr val="000000"/>
                </a:solidFill>
                <a:effectLst>
                  <a:outerShdw blurRad="38100" dist="38100" dir="2700000" algn="tl">
                    <a:srgbClr val="C0C0C0"/>
                  </a:outerShdw>
                </a:effectLst>
                <a:latin typeface="Times New Roman" panose="02020603050405020304" pitchFamily="18" charset="0"/>
              </a:rPr>
              <a:t>Some of their methods were harsh and brutal especially to the Native American </a:t>
            </a:r>
            <a:r>
              <a:rPr lang="en-US" altLang="en-US" sz="4000" b="1" dirty="0" smtClean="0">
                <a:solidFill>
                  <a:srgbClr val="000000"/>
                </a:solidFill>
                <a:effectLst>
                  <a:outerShdw blurRad="38100" dist="38100" dir="2700000" algn="tl">
                    <a:srgbClr val="C0C0C0"/>
                  </a:outerShdw>
                </a:effectLst>
                <a:latin typeface="Times New Roman" panose="02020603050405020304" pitchFamily="18" charset="0"/>
              </a:rPr>
              <a:t>population</a:t>
            </a:r>
            <a:r>
              <a:rPr lang="en-US" altLang="en-US" sz="4000" b="1" dirty="0">
                <a:solidFill>
                  <a:srgbClr val="000000"/>
                </a:solidFill>
                <a:effectLst>
                  <a:outerShdw blurRad="38100" dist="38100" dir="2700000" algn="tl">
                    <a:srgbClr val="C0C0C0"/>
                  </a:outerShdw>
                </a:effectLst>
                <a:latin typeface="Times New Roman" panose="02020603050405020304" pitchFamily="18" charset="0"/>
              </a:rPr>
              <a:t>.</a:t>
            </a:r>
            <a:r>
              <a:rPr lang="en-US" altLang="en-US" sz="4000" b="1" u="sng" dirty="0">
                <a:solidFill>
                  <a:srgbClr val="CC0000"/>
                </a:solidFill>
                <a:latin typeface="Times New Roman" panose="02020603050405020304" pitchFamily="18" charset="0"/>
              </a:rPr>
              <a:t/>
            </a:r>
            <a:br>
              <a:rPr lang="en-US" altLang="en-US" sz="4000" b="1" u="sng" dirty="0">
                <a:solidFill>
                  <a:srgbClr val="CC0000"/>
                </a:solidFill>
                <a:latin typeface="Times New Roman" panose="02020603050405020304" pitchFamily="18" charset="0"/>
              </a:rPr>
            </a:br>
            <a:r>
              <a:rPr lang="en-US" altLang="en-US" sz="4000" dirty="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40760364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7189"/>
                                        </p:tgtEl>
                                        <p:attrNameLst>
                                          <p:attrName>style.visibility</p:attrName>
                                        </p:attrNameLst>
                                      </p:cBhvr>
                                      <p:to>
                                        <p:strVal val="visible"/>
                                      </p:to>
                                    </p:set>
                                    <p:animEffect transition="in" filter="box(in)">
                                      <p:cBhvr>
                                        <p:cTn id="7" dur="500"/>
                                        <p:tgtEl>
                                          <p:spTgt spid="477189"/>
                                        </p:tgtEl>
                                      </p:cBhvr>
                                    </p:animEffect>
                                  </p:childTnLst>
                                  <p:subTnLst>
                                    <p:audio>
                                      <p:cMediaNode>
                                        <p:cTn display="0" masterRel="sameClick">
                                          <p:stCondLst>
                                            <p:cond evt="begin" delay="0">
                                              <p:tn val="5"/>
                                            </p:cond>
                                          </p:stCondLst>
                                          <p:endCondLst>
                                            <p:cond evt="onStopAudio" delay="0">
                                              <p:tgtEl>
                                                <p:sldTgt/>
                                              </p:tgtEl>
                                            </p:cond>
                                          </p:endCondLst>
                                        </p:cTn>
                                        <p:tgtEl>
                                          <p:sndTgt r:embed="rId2" name="bhrt-readywar[1].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477194">
                                            <p:txEl>
                                              <p:pRg st="0" end="0"/>
                                            </p:txEl>
                                          </p:spTgt>
                                        </p:tgtEl>
                                        <p:attrNameLst>
                                          <p:attrName>style.visibility</p:attrName>
                                        </p:attrNameLst>
                                      </p:cBhvr>
                                      <p:to>
                                        <p:strVal val="visible"/>
                                      </p:to>
                                    </p:set>
                                    <p:anim calcmode="lin" valueType="num">
                                      <p:cBhvr>
                                        <p:cTn id="12" dur="500" fill="hold"/>
                                        <p:tgtEl>
                                          <p:spTgt spid="47719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7719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77194">
                                            <p:txEl>
                                              <p:pRg st="1" end="1"/>
                                            </p:txEl>
                                          </p:spTgt>
                                        </p:tgtEl>
                                        <p:attrNameLst>
                                          <p:attrName>style.visibility</p:attrName>
                                        </p:attrNameLst>
                                      </p:cBhvr>
                                      <p:to>
                                        <p:strVal val="visible"/>
                                      </p:to>
                                    </p:set>
                                    <p:anim calcmode="lin" valueType="num">
                                      <p:cBhvr>
                                        <p:cTn id="18" dur="500" fill="hold"/>
                                        <p:tgtEl>
                                          <p:spTgt spid="477194">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47719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Text Box 2"/>
          <p:cNvSpPr txBox="1">
            <a:spLocks noChangeArrowheads="1"/>
          </p:cNvSpPr>
          <p:nvPr/>
        </p:nvSpPr>
        <p:spPr bwMode="auto">
          <a:xfrm>
            <a:off x="3733800" y="6034088"/>
            <a:ext cx="3048000" cy="366712"/>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b="1">
                <a:solidFill>
                  <a:srgbClr val="000000"/>
                </a:solidFill>
                <a:effectLst>
                  <a:outerShdw blurRad="38100" dist="38100" dir="2700000" algn="tl">
                    <a:srgbClr val="FFFFFF"/>
                  </a:outerShdw>
                </a:effectLst>
                <a:latin typeface="Lucida Sans" panose="020B0602030504020204" pitchFamily="34" charset="0"/>
              </a:rPr>
              <a:t>Hernando Cortés</a:t>
            </a:r>
          </a:p>
        </p:txBody>
      </p:sp>
      <p:pic>
        <p:nvPicPr>
          <p:cNvPr id="471043" name="Picture 3" descr="Hernán Corté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864" y="1752600"/>
            <a:ext cx="2979737" cy="4267200"/>
          </a:xfrm>
          <a:prstGeom prst="rect">
            <a:avLst/>
          </a:prstGeom>
          <a:noFill/>
          <a:extLst>
            <a:ext uri="{909E8E84-426E-40DD-AFC4-6F175D3DCCD1}">
              <a14:hiddenFill xmlns:a14="http://schemas.microsoft.com/office/drawing/2010/main">
                <a:solidFill>
                  <a:srgbClr val="FFFFFF"/>
                </a:solidFill>
              </a14:hiddenFill>
            </a:ext>
          </a:extLst>
        </p:spPr>
      </p:pic>
      <p:pic>
        <p:nvPicPr>
          <p:cNvPr id="471044" name="Picture 4" descr="Portrait of an Aztec 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164" y="1752600"/>
            <a:ext cx="2560637" cy="4267200"/>
          </a:xfrm>
          <a:prstGeom prst="rect">
            <a:avLst/>
          </a:prstGeom>
          <a:noFill/>
          <a:extLst>
            <a:ext uri="{909E8E84-426E-40DD-AFC4-6F175D3DCCD1}">
              <a14:hiddenFill xmlns:a14="http://schemas.microsoft.com/office/drawing/2010/main">
                <a:solidFill>
                  <a:srgbClr val="FFFFFF"/>
                </a:solidFill>
              </a14:hiddenFill>
            </a:ext>
          </a:extLst>
        </p:spPr>
      </p:pic>
      <p:sp>
        <p:nvSpPr>
          <p:cNvPr id="471045" name="Text Box 5"/>
          <p:cNvSpPr txBox="1">
            <a:spLocks noChangeArrowheads="1"/>
          </p:cNvSpPr>
          <p:nvPr/>
        </p:nvSpPr>
        <p:spPr bwMode="auto">
          <a:xfrm>
            <a:off x="3276600" y="0"/>
            <a:ext cx="73914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96633"/>
                  </a:outerShdw>
                </a:effectLst>
              </a14:hiddenEffects>
            </a:ext>
          </a:extLst>
        </p:spPr>
        <p:txBody>
          <a:bodyPr>
            <a:spAutoFit/>
          </a:bodyPr>
          <a:lstStyle/>
          <a:p>
            <a:pPr algn="ctr" fontAlgn="base">
              <a:lnSpc>
                <a:spcPct val="90000"/>
              </a:lnSpc>
              <a:spcBef>
                <a:spcPct val="50000"/>
              </a:spcBef>
              <a:spcAft>
                <a:spcPct val="0"/>
              </a:spcAft>
            </a:pPr>
            <a:r>
              <a:rPr lang="en-US" altLang="en-US" sz="2800" b="1">
                <a:solidFill>
                  <a:srgbClr val="000000"/>
                </a:solidFill>
                <a:effectLst>
                  <a:outerShdw blurRad="38100" dist="38100" dir="2700000" algn="tl">
                    <a:srgbClr val="FFFFFF"/>
                  </a:outerShdw>
                </a:effectLst>
                <a:latin typeface="Tahoma" panose="020B0604030504040204" pitchFamily="34" charset="0"/>
              </a:rPr>
              <a:t>First Spanish Conquests:  The Aztecs</a:t>
            </a:r>
            <a:br>
              <a:rPr lang="en-US" altLang="en-US" sz="2800" b="1">
                <a:solidFill>
                  <a:srgbClr val="000000"/>
                </a:solidFill>
                <a:effectLst>
                  <a:outerShdw blurRad="38100" dist="38100" dir="2700000" algn="tl">
                    <a:srgbClr val="FFFFFF"/>
                  </a:outerShdw>
                </a:effectLst>
                <a:latin typeface="Tahoma" panose="020B0604030504040204" pitchFamily="34" charset="0"/>
              </a:rPr>
            </a:br>
            <a:r>
              <a:rPr lang="en-US" altLang="en-US" sz="2800" b="1">
                <a:solidFill>
                  <a:srgbClr val="000000"/>
                </a:solidFill>
                <a:effectLst>
                  <a:outerShdw blurRad="38100" dist="38100" dir="2700000" algn="tl">
                    <a:srgbClr val="FFFFFF"/>
                  </a:outerShdw>
                </a:effectLst>
                <a:latin typeface="Tahoma" panose="020B0604030504040204" pitchFamily="34" charset="0"/>
              </a:rPr>
              <a:t/>
            </a:r>
            <a:br>
              <a:rPr lang="en-US" altLang="en-US" sz="2800" b="1">
                <a:solidFill>
                  <a:srgbClr val="000000"/>
                </a:solidFill>
                <a:effectLst>
                  <a:outerShdw blurRad="38100" dist="38100" dir="2700000" algn="tl">
                    <a:srgbClr val="FFFFFF"/>
                  </a:outerShdw>
                </a:effectLst>
                <a:latin typeface="Tahoma" panose="020B0604030504040204" pitchFamily="34" charset="0"/>
              </a:rPr>
            </a:br>
            <a:r>
              <a:rPr lang="en-US" altLang="en-US" sz="2800" b="1">
                <a:solidFill>
                  <a:srgbClr val="000000"/>
                </a:solidFill>
                <a:latin typeface="Tahoma" panose="020B0604030504040204" pitchFamily="34" charset="0"/>
              </a:rPr>
              <a:t>Cortes conquered Aztec Empire in 1519 </a:t>
            </a:r>
            <a:br>
              <a:rPr lang="en-US" altLang="en-US" sz="2800" b="1">
                <a:solidFill>
                  <a:srgbClr val="000000"/>
                </a:solidFill>
                <a:latin typeface="Tahoma" panose="020B0604030504040204" pitchFamily="34" charset="0"/>
              </a:rPr>
            </a:br>
            <a:r>
              <a:rPr lang="en-US" altLang="en-US" sz="2800" b="1">
                <a:solidFill>
                  <a:srgbClr val="000000"/>
                </a:solidFill>
                <a:latin typeface="Tahoma" panose="020B0604030504040204" pitchFamily="34" charset="0"/>
              </a:rPr>
              <a:t>and took control of modern day Mexico.</a:t>
            </a:r>
            <a:br>
              <a:rPr lang="en-US" altLang="en-US" sz="2800" b="1">
                <a:solidFill>
                  <a:srgbClr val="000000"/>
                </a:solidFill>
                <a:latin typeface="Tahoma" panose="020B0604030504040204" pitchFamily="34" charset="0"/>
              </a:rPr>
            </a:br>
            <a:endParaRPr lang="en-US" altLang="en-US" sz="2800" b="1">
              <a:solidFill>
                <a:srgbClr val="000000"/>
              </a:solidFill>
              <a:latin typeface="Tahoma" panose="020B0604030504040204" pitchFamily="34" charset="0"/>
            </a:endParaRPr>
          </a:p>
        </p:txBody>
      </p:sp>
      <p:sp>
        <p:nvSpPr>
          <p:cNvPr id="471046" name="Text Box 6"/>
          <p:cNvSpPr txBox="1">
            <a:spLocks noChangeArrowheads="1"/>
          </p:cNvSpPr>
          <p:nvPr/>
        </p:nvSpPr>
        <p:spPr bwMode="auto">
          <a:xfrm>
            <a:off x="7391400" y="6034088"/>
            <a:ext cx="3048000" cy="366712"/>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b="1">
                <a:solidFill>
                  <a:srgbClr val="000000"/>
                </a:solidFill>
                <a:effectLst>
                  <a:outerShdw blurRad="38100" dist="38100" dir="2700000" algn="tl">
                    <a:srgbClr val="FFFFFF"/>
                  </a:outerShdw>
                </a:effectLst>
                <a:latin typeface="Lucida Sans" panose="020B0602030504020204" pitchFamily="34" charset="0"/>
              </a:rPr>
              <a:t>Montezuma II</a:t>
            </a:r>
          </a:p>
        </p:txBody>
      </p:sp>
      <p:sp>
        <p:nvSpPr>
          <p:cNvPr id="471047" name="Text Box 7"/>
          <p:cNvSpPr txBox="1">
            <a:spLocks noChangeArrowheads="1"/>
          </p:cNvSpPr>
          <p:nvPr/>
        </p:nvSpPr>
        <p:spPr bwMode="auto">
          <a:xfrm>
            <a:off x="6781800" y="3352800"/>
            <a:ext cx="838200" cy="45720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a:solidFill>
                  <a:srgbClr val="000000"/>
                </a:solidFill>
                <a:effectLst>
                  <a:outerShdw blurRad="38100" dist="38100" dir="2700000" algn="tl">
                    <a:srgbClr val="FFFFFF"/>
                  </a:outerShdw>
                </a:effectLst>
              </a:rPr>
              <a:t>vs.</a:t>
            </a:r>
          </a:p>
        </p:txBody>
      </p:sp>
    </p:spTree>
    <p:extLst>
      <p:ext uri="{BB962C8B-B14F-4D97-AF65-F5344CB8AC3E}">
        <p14:creationId xmlns:p14="http://schemas.microsoft.com/office/powerpoint/2010/main" val="3634834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8" fill="hold" grpId="0" nodeType="clickEffect">
                                  <p:stCondLst>
                                    <p:cond delay="0"/>
                                  </p:stCondLst>
                                  <p:childTnLst>
                                    <p:set>
                                      <p:cBhvr>
                                        <p:cTn id="6" dur="1" fill="hold">
                                          <p:stCondLst>
                                            <p:cond delay="0"/>
                                          </p:stCondLst>
                                        </p:cTn>
                                        <p:tgtEl>
                                          <p:spTgt spid="471042"/>
                                        </p:tgtEl>
                                        <p:attrNameLst>
                                          <p:attrName>style.visibility</p:attrName>
                                        </p:attrNameLst>
                                      </p:cBhvr>
                                      <p:to>
                                        <p:strVal val="visible"/>
                                      </p:to>
                                    </p:set>
                                    <p:anim calcmode="lin" valueType="num">
                                      <p:cBhvr additive="base">
                                        <p:cTn id="7" dur="1000" fill="hold"/>
                                        <p:tgtEl>
                                          <p:spTgt spid="471042"/>
                                        </p:tgtEl>
                                        <p:attrNameLst>
                                          <p:attrName>ppt_x</p:attrName>
                                        </p:attrNameLst>
                                      </p:cBhvr>
                                      <p:tavLst>
                                        <p:tav tm="0">
                                          <p:val>
                                            <p:strVal val="0-#ppt_w/2"/>
                                          </p:val>
                                        </p:tav>
                                        <p:tav tm="100000">
                                          <p:val>
                                            <p:strVal val="#ppt_x"/>
                                          </p:val>
                                        </p:tav>
                                      </p:tavLst>
                                    </p:anim>
                                    <p:anim calcmode="lin" valueType="num">
                                      <p:cBhvr additive="base">
                                        <p:cTn id="8" dur="1000" fill="hold"/>
                                        <p:tgtEl>
                                          <p:spTgt spid="471042"/>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471043"/>
                                        </p:tgtEl>
                                        <p:attrNameLst>
                                          <p:attrName>style.visibility</p:attrName>
                                        </p:attrNameLst>
                                      </p:cBhvr>
                                      <p:to>
                                        <p:strVal val="visible"/>
                                      </p:to>
                                    </p:set>
                                    <p:anim calcmode="lin" valueType="num">
                                      <p:cBhvr additive="base">
                                        <p:cTn id="11" dur="1000" fill="hold"/>
                                        <p:tgtEl>
                                          <p:spTgt spid="471043"/>
                                        </p:tgtEl>
                                        <p:attrNameLst>
                                          <p:attrName>ppt_x</p:attrName>
                                        </p:attrNameLst>
                                      </p:cBhvr>
                                      <p:tavLst>
                                        <p:tav tm="0">
                                          <p:val>
                                            <p:strVal val="0-#ppt_w/2"/>
                                          </p:val>
                                        </p:tav>
                                        <p:tav tm="100000">
                                          <p:val>
                                            <p:strVal val="#ppt_x"/>
                                          </p:val>
                                        </p:tav>
                                      </p:tavLst>
                                    </p:anim>
                                    <p:anim calcmode="lin" valueType="num">
                                      <p:cBhvr additive="base">
                                        <p:cTn id="12" dur="1000" fill="hold"/>
                                        <p:tgtEl>
                                          <p:spTgt spid="471043"/>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47"/>
                                        </p:tgtEl>
                                        <p:attrNameLst>
                                          <p:attrName>style.visibility</p:attrName>
                                        </p:attrNameLst>
                                      </p:cBhvr>
                                      <p:to>
                                        <p:strVal val="visible"/>
                                      </p:to>
                                    </p:set>
                                    <p:animEffect transition="in" filter="fade">
                                      <p:cBhvr>
                                        <p:cTn id="17" dur="500"/>
                                        <p:tgtEl>
                                          <p:spTgt spid="47104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7" presetClass="entr" presetSubtype="2" fill="hold" nodeType="clickEffect">
                                  <p:stCondLst>
                                    <p:cond delay="0"/>
                                  </p:stCondLst>
                                  <p:childTnLst>
                                    <p:set>
                                      <p:cBhvr>
                                        <p:cTn id="21" dur="1" fill="hold">
                                          <p:stCondLst>
                                            <p:cond delay="0"/>
                                          </p:stCondLst>
                                        </p:cTn>
                                        <p:tgtEl>
                                          <p:spTgt spid="471044"/>
                                        </p:tgtEl>
                                        <p:attrNameLst>
                                          <p:attrName>style.visibility</p:attrName>
                                        </p:attrNameLst>
                                      </p:cBhvr>
                                      <p:to>
                                        <p:strVal val="visible"/>
                                      </p:to>
                                    </p:set>
                                    <p:anim calcmode="lin" valueType="num">
                                      <p:cBhvr additive="base">
                                        <p:cTn id="22" dur="500" fill="hold"/>
                                        <p:tgtEl>
                                          <p:spTgt spid="471044"/>
                                        </p:tgtEl>
                                        <p:attrNameLst>
                                          <p:attrName>ppt_x</p:attrName>
                                        </p:attrNameLst>
                                      </p:cBhvr>
                                      <p:tavLst>
                                        <p:tav tm="0">
                                          <p:val>
                                            <p:strVal val="1+#ppt_w/2"/>
                                          </p:val>
                                        </p:tav>
                                        <p:tav tm="100000">
                                          <p:val>
                                            <p:strVal val="#ppt_x"/>
                                          </p:val>
                                        </p:tav>
                                      </p:tavLst>
                                    </p:anim>
                                    <p:anim calcmode="lin" valueType="num">
                                      <p:cBhvr additive="base">
                                        <p:cTn id="23" dur="500" fill="hold"/>
                                        <p:tgtEl>
                                          <p:spTgt spid="471044"/>
                                        </p:tgtEl>
                                        <p:attrNameLst>
                                          <p:attrName>ppt_y</p:attrName>
                                        </p:attrNameLst>
                                      </p:cBhvr>
                                      <p:tavLst>
                                        <p:tav tm="0">
                                          <p:val>
                                            <p:strVal val="#ppt_y"/>
                                          </p:val>
                                        </p:tav>
                                        <p:tav tm="100000">
                                          <p:val>
                                            <p:strVal val="#ppt_y"/>
                                          </p:val>
                                        </p:tav>
                                      </p:tavLst>
                                    </p:anim>
                                  </p:childTnLst>
                                </p:cTn>
                              </p:par>
                              <p:par>
                                <p:cTn id="24" presetID="7" presetClass="entr" presetSubtype="2" fill="hold" grpId="0" nodeType="withEffect">
                                  <p:stCondLst>
                                    <p:cond delay="0"/>
                                  </p:stCondLst>
                                  <p:childTnLst>
                                    <p:set>
                                      <p:cBhvr>
                                        <p:cTn id="25" dur="1" fill="hold">
                                          <p:stCondLst>
                                            <p:cond delay="0"/>
                                          </p:stCondLst>
                                        </p:cTn>
                                        <p:tgtEl>
                                          <p:spTgt spid="471046"/>
                                        </p:tgtEl>
                                        <p:attrNameLst>
                                          <p:attrName>style.visibility</p:attrName>
                                        </p:attrNameLst>
                                      </p:cBhvr>
                                      <p:to>
                                        <p:strVal val="visible"/>
                                      </p:to>
                                    </p:set>
                                    <p:anim calcmode="lin" valueType="num">
                                      <p:cBhvr additive="base">
                                        <p:cTn id="26" dur="500" fill="hold"/>
                                        <p:tgtEl>
                                          <p:spTgt spid="471046"/>
                                        </p:tgtEl>
                                        <p:attrNameLst>
                                          <p:attrName>ppt_x</p:attrName>
                                        </p:attrNameLst>
                                      </p:cBhvr>
                                      <p:tavLst>
                                        <p:tav tm="0">
                                          <p:val>
                                            <p:strVal val="1+#ppt_w/2"/>
                                          </p:val>
                                        </p:tav>
                                        <p:tav tm="100000">
                                          <p:val>
                                            <p:strVal val="#ppt_x"/>
                                          </p:val>
                                        </p:tav>
                                      </p:tavLst>
                                    </p:anim>
                                    <p:anim calcmode="lin" valueType="num">
                                      <p:cBhvr additive="base">
                                        <p:cTn id="27" dur="500" fill="hold"/>
                                        <p:tgtEl>
                                          <p:spTgt spid="4710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p:bldP spid="471046" grpId="0"/>
      <p:bldP spid="471047"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2066" name="Text Box 2"/>
          <p:cNvSpPr txBox="1">
            <a:spLocks noChangeArrowheads="1"/>
          </p:cNvSpPr>
          <p:nvPr/>
        </p:nvSpPr>
        <p:spPr bwMode="auto">
          <a:xfrm>
            <a:off x="3505200" y="304800"/>
            <a:ext cx="6858000" cy="64135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600" b="1">
                <a:solidFill>
                  <a:srgbClr val="000000"/>
                </a:solidFill>
                <a:effectLst>
                  <a:outerShdw blurRad="38100" dist="38100" dir="2700000" algn="tl">
                    <a:srgbClr val="FFFFFF"/>
                  </a:outerShdw>
                </a:effectLst>
                <a:latin typeface="Lucida Sans" panose="020B0602030504020204" pitchFamily="34" charset="0"/>
              </a:rPr>
              <a:t>The Death of Montezuma II</a:t>
            </a:r>
          </a:p>
        </p:txBody>
      </p:sp>
      <p:pic>
        <p:nvPicPr>
          <p:cNvPr id="472067" name="Picture 3" descr="Spaniards Took Shelte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617914" y="1066800"/>
            <a:ext cx="270668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472068" name="Picture 4" descr="Montezuma is Put in Chains"/>
          <p:cNvPicPr>
            <a:picLocks noChangeAspect="1" noChangeArrowheads="1"/>
          </p:cNvPicPr>
          <p:nvPr/>
        </p:nvPicPr>
        <p:blipFill>
          <a:blip r:embed="rId3">
            <a:lum contrast="6000"/>
            <a:extLst>
              <a:ext uri="{28A0092B-C50C-407E-A947-70E740481C1C}">
                <a14:useLocalDpi xmlns:a14="http://schemas.microsoft.com/office/drawing/2010/main" val="0"/>
              </a:ext>
            </a:extLst>
          </a:blip>
          <a:srcRect l="2559" t="2325"/>
          <a:stretch>
            <a:fillRect/>
          </a:stretch>
        </p:blipFill>
        <p:spPr bwMode="auto">
          <a:xfrm>
            <a:off x="5175250" y="3429000"/>
            <a:ext cx="29019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72069" name="Picture 5" descr="The Death of Montezuma"/>
          <p:cNvPicPr>
            <a:picLocks noChangeAspect="1" noChangeArrowheads="1"/>
          </p:cNvPicPr>
          <p:nvPr/>
        </p:nvPicPr>
        <p:blipFill>
          <a:blip r:embed="rId4">
            <a:lum contrast="6000"/>
            <a:extLst>
              <a:ext uri="{28A0092B-C50C-407E-A947-70E740481C1C}">
                <a14:useLocalDpi xmlns:a14="http://schemas.microsoft.com/office/drawing/2010/main" val="0"/>
              </a:ext>
            </a:extLst>
          </a:blip>
          <a:srcRect/>
          <a:stretch>
            <a:fillRect/>
          </a:stretch>
        </p:blipFill>
        <p:spPr bwMode="auto">
          <a:xfrm>
            <a:off x="7967664" y="1219200"/>
            <a:ext cx="2395537" cy="3886200"/>
          </a:xfrm>
          <a:prstGeom prst="rect">
            <a:avLst/>
          </a:prstGeom>
          <a:noFill/>
          <a:extLst>
            <a:ext uri="{909E8E84-426E-40DD-AFC4-6F175D3DCCD1}">
              <a14:hiddenFill xmlns:a14="http://schemas.microsoft.com/office/drawing/2010/main">
                <a:solidFill>
                  <a:srgbClr val="FFFFFF"/>
                </a:solidFill>
              </a14:hiddenFill>
            </a:ext>
          </a:extLst>
        </p:spPr>
      </p:pic>
      <p:pic>
        <p:nvPicPr>
          <p:cNvPr id="472070" name="Picture 6" descr="corte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14801"/>
            <a:ext cx="1981200" cy="196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16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2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720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72069"/>
                                        </p:tgtEl>
                                        <p:attrNameLst>
                                          <p:attrName>style.visibility</p:attrName>
                                        </p:attrNameLst>
                                      </p:cBhvr>
                                      <p:to>
                                        <p:strVal val="visible"/>
                                      </p:to>
                                    </p:set>
                                    <p:animEffect transition="in" filter="dissolve">
                                      <p:cBhvr>
                                        <p:cTn id="15" dur="500"/>
                                        <p:tgtEl>
                                          <p:spTgt spid="4720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72070"/>
                                        </p:tgtEl>
                                        <p:attrNameLst>
                                          <p:attrName>style.visibility</p:attrName>
                                        </p:attrNameLst>
                                      </p:cBhvr>
                                      <p:to>
                                        <p:strVal val="visible"/>
                                      </p:to>
                                    </p:set>
                                    <p:animEffect transition="in" filter="box(in)">
                                      <p:cBhvr>
                                        <p:cTn id="20" dur="500"/>
                                        <p:tgtEl>
                                          <p:spTgt spid="47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219200"/>
            <a:ext cx="7010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73091" name="Text Box 3"/>
          <p:cNvSpPr txBox="1">
            <a:spLocks noChangeArrowheads="1"/>
          </p:cNvSpPr>
          <p:nvPr/>
        </p:nvSpPr>
        <p:spPr bwMode="auto">
          <a:xfrm>
            <a:off x="3505200" y="228600"/>
            <a:ext cx="7086600" cy="64135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600" b="1">
                <a:solidFill>
                  <a:srgbClr val="000000"/>
                </a:solidFill>
                <a:effectLst>
                  <a:outerShdw blurRad="38100" dist="38100" dir="2700000" algn="tl">
                    <a:srgbClr val="FFFFFF"/>
                  </a:outerShdw>
                </a:effectLst>
                <a:latin typeface="Lucida Sans" panose="020B0602030504020204" pitchFamily="34" charset="0"/>
              </a:rPr>
              <a:t>Mexico Surrenders to Cortés</a:t>
            </a:r>
          </a:p>
        </p:txBody>
      </p:sp>
    </p:spTree>
    <p:extLst>
      <p:ext uri="{BB962C8B-B14F-4D97-AF65-F5344CB8AC3E}">
        <p14:creationId xmlns:p14="http://schemas.microsoft.com/office/powerpoint/2010/main" val="5126362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ext Box 2"/>
          <p:cNvSpPr txBox="1">
            <a:spLocks noChangeArrowheads="1"/>
          </p:cNvSpPr>
          <p:nvPr/>
        </p:nvSpPr>
        <p:spPr bwMode="auto">
          <a:xfrm>
            <a:off x="3733800" y="6034088"/>
            <a:ext cx="3048000" cy="366712"/>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b="1">
                <a:solidFill>
                  <a:srgbClr val="000000"/>
                </a:solidFill>
                <a:effectLst>
                  <a:outerShdw blurRad="38100" dist="38100" dir="2700000" algn="tl">
                    <a:srgbClr val="FFFFFF"/>
                  </a:outerShdw>
                </a:effectLst>
                <a:latin typeface="Lucida Sans" panose="020B0602030504020204" pitchFamily="34" charset="0"/>
              </a:rPr>
              <a:t>Francisco Pizarro</a:t>
            </a:r>
          </a:p>
        </p:txBody>
      </p:sp>
      <p:sp>
        <p:nvSpPr>
          <p:cNvPr id="474115" name="Text Box 3"/>
          <p:cNvSpPr txBox="1">
            <a:spLocks noChangeArrowheads="1"/>
          </p:cNvSpPr>
          <p:nvPr/>
        </p:nvSpPr>
        <p:spPr bwMode="auto">
          <a:xfrm>
            <a:off x="2971800" y="76201"/>
            <a:ext cx="7696200" cy="154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996633"/>
                  </a:outerShdw>
                </a:effectLst>
              </a14:hiddenEffects>
            </a:ext>
          </a:extLst>
        </p:spPr>
        <p:txBody>
          <a:bodyPr>
            <a:spAutoFit/>
          </a:bodyPr>
          <a:lstStyle/>
          <a:p>
            <a:pPr algn="ctr" fontAlgn="base">
              <a:lnSpc>
                <a:spcPct val="85000"/>
              </a:lnSpc>
              <a:spcBef>
                <a:spcPct val="50000"/>
              </a:spcBef>
              <a:spcAft>
                <a:spcPct val="0"/>
              </a:spcAft>
            </a:pPr>
            <a:r>
              <a:rPr lang="en-US" altLang="en-US" sz="2800" b="1">
                <a:solidFill>
                  <a:srgbClr val="000000"/>
                </a:solidFill>
                <a:effectLst>
                  <a:outerShdw blurRad="38100" dist="38100" dir="2700000" algn="tl">
                    <a:srgbClr val="FFFFFF"/>
                  </a:outerShdw>
                </a:effectLst>
                <a:latin typeface="Tahoma" panose="020B0604030504040204" pitchFamily="34" charset="0"/>
              </a:rPr>
              <a:t>First Spanish Conquests:  The Incas</a:t>
            </a:r>
            <a:br>
              <a:rPr lang="en-US" altLang="en-US" sz="2800" b="1">
                <a:solidFill>
                  <a:srgbClr val="000000"/>
                </a:solidFill>
                <a:effectLst>
                  <a:outerShdw blurRad="38100" dist="38100" dir="2700000" algn="tl">
                    <a:srgbClr val="FFFFFF"/>
                  </a:outerShdw>
                </a:effectLst>
                <a:latin typeface="Tahoma" panose="020B0604030504040204" pitchFamily="34" charset="0"/>
              </a:rPr>
            </a:br>
            <a:r>
              <a:rPr lang="en-US" altLang="en-US" sz="2800" b="1">
                <a:solidFill>
                  <a:srgbClr val="000000"/>
                </a:solidFill>
                <a:effectLst>
                  <a:outerShdw blurRad="38100" dist="38100" dir="2700000" algn="tl">
                    <a:srgbClr val="FFFFFF"/>
                  </a:outerShdw>
                </a:effectLst>
                <a:latin typeface="Tahoma" panose="020B0604030504040204" pitchFamily="34" charset="0"/>
              </a:rPr>
              <a:t/>
            </a:r>
            <a:br>
              <a:rPr lang="en-US" altLang="en-US" sz="2800" b="1">
                <a:solidFill>
                  <a:srgbClr val="000000"/>
                </a:solidFill>
                <a:effectLst>
                  <a:outerShdw blurRad="38100" dist="38100" dir="2700000" algn="tl">
                    <a:srgbClr val="FFFFFF"/>
                  </a:outerShdw>
                </a:effectLst>
                <a:latin typeface="Tahoma" panose="020B0604030504040204" pitchFamily="34" charset="0"/>
              </a:rPr>
            </a:br>
            <a:r>
              <a:rPr lang="en-US" altLang="en-US" sz="2800" b="1">
                <a:solidFill>
                  <a:srgbClr val="000000"/>
                </a:solidFill>
                <a:latin typeface="Tahoma" panose="020B0604030504040204" pitchFamily="34" charset="0"/>
              </a:rPr>
              <a:t>Pizarro conquered Incan Empire in modern day Peru in 1532</a:t>
            </a:r>
            <a:r>
              <a:rPr lang="en-US" altLang="en-US" sz="2800">
                <a:solidFill>
                  <a:srgbClr val="000000"/>
                </a:solidFill>
                <a:latin typeface="Tahoma" panose="020B0604030504040204" pitchFamily="34" charset="0"/>
              </a:rPr>
              <a:t> </a:t>
            </a:r>
          </a:p>
        </p:txBody>
      </p:sp>
      <p:sp>
        <p:nvSpPr>
          <p:cNvPr id="474116" name="Text Box 4"/>
          <p:cNvSpPr txBox="1">
            <a:spLocks noChangeArrowheads="1"/>
          </p:cNvSpPr>
          <p:nvPr/>
        </p:nvSpPr>
        <p:spPr bwMode="auto">
          <a:xfrm>
            <a:off x="7391400" y="6034088"/>
            <a:ext cx="3048000" cy="366712"/>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b="1">
                <a:solidFill>
                  <a:srgbClr val="000000"/>
                </a:solidFill>
                <a:effectLst>
                  <a:outerShdw blurRad="38100" dist="38100" dir="2700000" algn="tl">
                    <a:srgbClr val="FFFFFF"/>
                  </a:outerShdw>
                </a:effectLst>
                <a:latin typeface="Lucida Sans" panose="020B0602030504020204" pitchFamily="34" charset="0"/>
              </a:rPr>
              <a:t>Atahualpa</a:t>
            </a:r>
          </a:p>
        </p:txBody>
      </p:sp>
      <p:sp>
        <p:nvSpPr>
          <p:cNvPr id="474117" name="Text Box 5"/>
          <p:cNvSpPr txBox="1">
            <a:spLocks noChangeArrowheads="1"/>
          </p:cNvSpPr>
          <p:nvPr/>
        </p:nvSpPr>
        <p:spPr bwMode="auto">
          <a:xfrm>
            <a:off x="6629400" y="3352800"/>
            <a:ext cx="838200" cy="45720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a:solidFill>
                  <a:srgbClr val="000000"/>
                </a:solidFill>
                <a:effectLst>
                  <a:outerShdw blurRad="38100" dist="38100" dir="2700000" algn="tl">
                    <a:srgbClr val="FFFFFF"/>
                  </a:outerShdw>
                </a:effectLst>
              </a:rPr>
              <a:t>vs.</a:t>
            </a:r>
          </a:p>
        </p:txBody>
      </p:sp>
      <p:pic>
        <p:nvPicPr>
          <p:cNvPr id="474118" name="Picture 6" descr="fpizzaro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8438" y="1752600"/>
            <a:ext cx="2468562"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74119" name="Picture 7" descr="Atahual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676400"/>
            <a:ext cx="2998788"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74120" name="Picture 8" descr="pizarro_home_p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2590801"/>
            <a:ext cx="2971800" cy="211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92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wipe(down)">
                                      <p:cBhvr>
                                        <p:cTn id="7" dur="500"/>
                                        <p:tgtEl>
                                          <p:spTgt spid="474114"/>
                                        </p:tgtEl>
                                      </p:cBhvr>
                                    </p:animEffect>
                                  </p:childTnLst>
                                </p:cTn>
                              </p:par>
                              <p:par>
                                <p:cTn id="8" presetID="22" presetClass="entr" presetSubtype="4" fill="hold" nodeType="withEffect">
                                  <p:stCondLst>
                                    <p:cond delay="0"/>
                                  </p:stCondLst>
                                  <p:childTnLst>
                                    <p:set>
                                      <p:cBhvr>
                                        <p:cTn id="9" dur="1" fill="hold">
                                          <p:stCondLst>
                                            <p:cond delay="0"/>
                                          </p:stCondLst>
                                        </p:cTn>
                                        <p:tgtEl>
                                          <p:spTgt spid="474118"/>
                                        </p:tgtEl>
                                        <p:attrNameLst>
                                          <p:attrName>style.visibility</p:attrName>
                                        </p:attrNameLst>
                                      </p:cBhvr>
                                      <p:to>
                                        <p:strVal val="visible"/>
                                      </p:to>
                                    </p:set>
                                    <p:animEffect transition="in" filter="wipe(down)">
                                      <p:cBhvr>
                                        <p:cTn id="10" dur="500"/>
                                        <p:tgtEl>
                                          <p:spTgt spid="4741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74116"/>
                                        </p:tgtEl>
                                        <p:attrNameLst>
                                          <p:attrName>style.visibility</p:attrName>
                                        </p:attrNameLst>
                                      </p:cBhvr>
                                      <p:to>
                                        <p:strVal val="visible"/>
                                      </p:to>
                                    </p:set>
                                    <p:animEffect transition="in" filter="wipe(up)">
                                      <p:cBhvr>
                                        <p:cTn id="15" dur="500"/>
                                        <p:tgtEl>
                                          <p:spTgt spid="474116"/>
                                        </p:tgtEl>
                                      </p:cBhvr>
                                    </p:animEffect>
                                  </p:childTnLst>
                                </p:cTn>
                              </p:par>
                              <p:par>
                                <p:cTn id="16" presetID="22" presetClass="entr" presetSubtype="1" fill="hold" nodeType="withEffect">
                                  <p:stCondLst>
                                    <p:cond delay="0"/>
                                  </p:stCondLst>
                                  <p:childTnLst>
                                    <p:set>
                                      <p:cBhvr>
                                        <p:cTn id="17" dur="1" fill="hold">
                                          <p:stCondLst>
                                            <p:cond delay="0"/>
                                          </p:stCondLst>
                                        </p:cTn>
                                        <p:tgtEl>
                                          <p:spTgt spid="474119"/>
                                        </p:tgtEl>
                                        <p:attrNameLst>
                                          <p:attrName>style.visibility</p:attrName>
                                        </p:attrNameLst>
                                      </p:cBhvr>
                                      <p:to>
                                        <p:strVal val="visible"/>
                                      </p:to>
                                    </p:set>
                                    <p:animEffect transition="in" filter="wipe(up)">
                                      <p:cBhvr>
                                        <p:cTn id="18" dur="500"/>
                                        <p:tgtEl>
                                          <p:spTgt spid="4741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47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P spid="4741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ChangeArrowheads="1"/>
          </p:cNvSpPr>
          <p:nvPr/>
        </p:nvSpPr>
        <p:spPr bwMode="auto">
          <a:xfrm>
            <a:off x="-2085975" y="-181133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369668" name="AutoShape 4">
            <a:hlinkClick r:id="rId2" action="ppaction://hlinksldjump"/>
          </p:cNvPr>
          <p:cNvSpPr>
            <a:spLocks noChangeArrowheads="1"/>
          </p:cNvSpPr>
          <p:nvPr/>
        </p:nvSpPr>
        <p:spPr bwMode="auto">
          <a:xfrm>
            <a:off x="9906000" y="6400800"/>
            <a:ext cx="228600" cy="228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pic>
        <p:nvPicPr>
          <p:cNvPr id="369670" name="Picture 6" descr="202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07696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9670"/>
                                        </p:tgtEl>
                                        <p:attrNameLst>
                                          <p:attrName>style.visibility</p:attrName>
                                        </p:attrNameLst>
                                      </p:cBhvr>
                                      <p:to>
                                        <p:strVal val="visible"/>
                                      </p:to>
                                    </p:set>
                                    <p:animEffect transition="in" filter="diamond(in)">
                                      <p:cBhvr>
                                        <p:cTn id="7" dur="500"/>
                                        <p:tgtEl>
                                          <p:spTgt spid="369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03" name="Picture 3" descr="182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5562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04" name="Text Box 4"/>
          <p:cNvSpPr txBox="1">
            <a:spLocks noChangeArrowheads="1"/>
          </p:cNvSpPr>
          <p:nvPr/>
        </p:nvSpPr>
        <p:spPr bwMode="auto">
          <a:xfrm>
            <a:off x="7086600" y="304800"/>
            <a:ext cx="3581400" cy="4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80000"/>
              </a:lnSpc>
              <a:spcBef>
                <a:spcPct val="50000"/>
              </a:spcBef>
              <a:spcAft>
                <a:spcPct val="0"/>
              </a:spcAft>
            </a:pPr>
            <a:r>
              <a:rPr lang="en-US" altLang="en-US" sz="3600" b="1">
                <a:solidFill>
                  <a:srgbClr val="000000"/>
                </a:solidFill>
                <a:latin typeface="Arial Narrow" panose="020B0606020202030204" pitchFamily="34" charset="0"/>
              </a:rPr>
              <a:t>Spanish empire by the 1600’s consisted of the </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part of North America</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Central America</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Caribbean Islands </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Much of South America.</a:t>
            </a:r>
          </a:p>
        </p:txBody>
      </p:sp>
    </p:spTree>
    <p:extLst>
      <p:ext uri="{BB962C8B-B14F-4D97-AF65-F5344CB8AC3E}">
        <p14:creationId xmlns:p14="http://schemas.microsoft.com/office/powerpoint/2010/main" val="32831969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Text Box 2"/>
          <p:cNvSpPr txBox="1">
            <a:spLocks noChangeArrowheads="1"/>
          </p:cNvSpPr>
          <p:nvPr/>
        </p:nvSpPr>
        <p:spPr bwMode="auto">
          <a:xfrm>
            <a:off x="3505200" y="304801"/>
            <a:ext cx="6705600" cy="1138773"/>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400" b="1">
                <a:solidFill>
                  <a:srgbClr val="000000"/>
                </a:solidFill>
                <a:effectLst>
                  <a:outerShdw blurRad="38100" dist="38100" dir="2700000" algn="tl">
                    <a:srgbClr val="FFFFFF"/>
                  </a:outerShdw>
                </a:effectLst>
                <a:latin typeface="Lucida Sans" panose="020B0602030504020204" pitchFamily="34" charset="0"/>
              </a:rPr>
              <a:t>Cycle of Conquest &amp; Colonization</a:t>
            </a:r>
          </a:p>
        </p:txBody>
      </p:sp>
      <p:sp>
        <p:nvSpPr>
          <p:cNvPr id="450563" name="AutoShape 3"/>
          <p:cNvSpPr>
            <a:spLocks noChangeArrowheads="1"/>
          </p:cNvSpPr>
          <p:nvPr/>
        </p:nvSpPr>
        <p:spPr bwMode="auto">
          <a:xfrm>
            <a:off x="4310063" y="2286000"/>
            <a:ext cx="1752600" cy="1524000"/>
          </a:xfrm>
          <a:prstGeom prst="rightArrow">
            <a:avLst>
              <a:gd name="adj1" fmla="val 50000"/>
              <a:gd name="adj2" fmla="val 28750"/>
            </a:avLst>
          </a:prstGeom>
          <a:solidFill>
            <a:srgbClr val="FFA7A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0564" name="Rectangle 4"/>
          <p:cNvSpPr>
            <a:spLocks noChangeArrowheads="1"/>
          </p:cNvSpPr>
          <p:nvPr/>
        </p:nvSpPr>
        <p:spPr bwMode="auto">
          <a:xfrm>
            <a:off x="4462463" y="2819401"/>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buClr>
                <a:srgbClr val="333399"/>
              </a:buClr>
              <a:buFont typeface="Arial" panose="020B0604020202020204" pitchFamily="34" charset="0"/>
              <a:buNone/>
            </a:pPr>
            <a:r>
              <a:rPr lang="en-US" altLang="en-US" sz="2000" b="1">
                <a:solidFill>
                  <a:srgbClr val="000000"/>
                </a:solidFill>
                <a:latin typeface="Arial" panose="020B0604020202020204" pitchFamily="34" charset="0"/>
              </a:rPr>
              <a:t>Explorers</a:t>
            </a:r>
          </a:p>
        </p:txBody>
      </p:sp>
      <p:sp>
        <p:nvSpPr>
          <p:cNvPr id="450565" name="AutoShape 5"/>
          <p:cNvSpPr>
            <a:spLocks noChangeArrowheads="1"/>
          </p:cNvSpPr>
          <p:nvPr/>
        </p:nvSpPr>
        <p:spPr bwMode="auto">
          <a:xfrm rot="567740">
            <a:off x="6443663" y="2286000"/>
            <a:ext cx="2438400" cy="1524000"/>
          </a:xfrm>
          <a:prstGeom prst="rightArrow">
            <a:avLst>
              <a:gd name="adj1" fmla="val 50000"/>
              <a:gd name="adj2" fmla="val 40000"/>
            </a:avLst>
          </a:prstGeom>
          <a:solidFill>
            <a:srgbClr val="BBD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0566" name="Rectangle 6"/>
          <p:cNvSpPr>
            <a:spLocks noChangeArrowheads="1"/>
          </p:cNvSpPr>
          <p:nvPr/>
        </p:nvSpPr>
        <p:spPr bwMode="auto">
          <a:xfrm rot="549741">
            <a:off x="6519863" y="2819401"/>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buClr>
                <a:srgbClr val="333399"/>
              </a:buClr>
              <a:buFont typeface="Arial" panose="020B0604020202020204" pitchFamily="34" charset="0"/>
              <a:buNone/>
            </a:pPr>
            <a:r>
              <a:rPr lang="en-US" altLang="en-US" sz="2000" b="1">
                <a:solidFill>
                  <a:srgbClr val="000000"/>
                </a:solidFill>
                <a:latin typeface="Arial" panose="020B0604020202020204" pitchFamily="34" charset="0"/>
              </a:rPr>
              <a:t>Conquistadores</a:t>
            </a:r>
          </a:p>
        </p:txBody>
      </p:sp>
      <p:sp>
        <p:nvSpPr>
          <p:cNvPr id="450567" name="AutoShape 7"/>
          <p:cNvSpPr>
            <a:spLocks noChangeArrowheads="1"/>
          </p:cNvSpPr>
          <p:nvPr/>
        </p:nvSpPr>
        <p:spPr bwMode="auto">
          <a:xfrm rot="8229872">
            <a:off x="7739063" y="3733800"/>
            <a:ext cx="2133600" cy="1524000"/>
          </a:xfrm>
          <a:prstGeom prst="rightArrow">
            <a:avLst>
              <a:gd name="adj1" fmla="val 50000"/>
              <a:gd name="adj2" fmla="val 35000"/>
            </a:avLst>
          </a:prstGeom>
          <a:solidFill>
            <a:srgbClr val="00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0568" name="Rectangle 8"/>
          <p:cNvSpPr>
            <a:spLocks noChangeArrowheads="1"/>
          </p:cNvSpPr>
          <p:nvPr/>
        </p:nvSpPr>
        <p:spPr bwMode="auto">
          <a:xfrm rot="-2602332">
            <a:off x="7772400" y="4267201"/>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buClr>
                <a:srgbClr val="333399"/>
              </a:buClr>
              <a:buFont typeface="Arial" panose="020B0604020202020204" pitchFamily="34" charset="0"/>
              <a:buNone/>
            </a:pPr>
            <a:r>
              <a:rPr lang="en-US" altLang="en-US" sz="2000" b="1">
                <a:solidFill>
                  <a:srgbClr val="000000"/>
                </a:solidFill>
                <a:latin typeface="Arial" panose="020B0604020202020204" pitchFamily="34" charset="0"/>
              </a:rPr>
              <a:t>Missionaries</a:t>
            </a:r>
          </a:p>
        </p:txBody>
      </p:sp>
      <p:sp>
        <p:nvSpPr>
          <p:cNvPr id="450569" name="AutoShape 9"/>
          <p:cNvSpPr>
            <a:spLocks noChangeArrowheads="1"/>
          </p:cNvSpPr>
          <p:nvPr/>
        </p:nvSpPr>
        <p:spPr bwMode="auto">
          <a:xfrm flipH="1">
            <a:off x="5605463" y="4648200"/>
            <a:ext cx="2133600" cy="1524000"/>
          </a:xfrm>
          <a:prstGeom prst="rightArrow">
            <a:avLst>
              <a:gd name="adj1" fmla="val 50000"/>
              <a:gd name="adj2" fmla="val 35000"/>
            </a:avLst>
          </a:prstGeom>
          <a:solidFill>
            <a:srgbClr val="FFCD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0570" name="Rectangle 10"/>
          <p:cNvSpPr>
            <a:spLocks noChangeArrowheads="1"/>
          </p:cNvSpPr>
          <p:nvPr/>
        </p:nvSpPr>
        <p:spPr bwMode="auto">
          <a:xfrm flipH="1">
            <a:off x="5757863" y="5029201"/>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buClr>
                <a:srgbClr val="333399"/>
              </a:buClr>
              <a:buFont typeface="Arial" panose="020B0604020202020204" pitchFamily="34" charset="0"/>
              <a:buNone/>
            </a:pPr>
            <a:r>
              <a:rPr lang="en-US" altLang="en-US" sz="2000" b="1">
                <a:solidFill>
                  <a:srgbClr val="000000"/>
                </a:solidFill>
                <a:latin typeface="Arial" panose="020B0604020202020204" pitchFamily="34" charset="0"/>
              </a:rPr>
              <a:t>   Permanent Settlers</a:t>
            </a:r>
          </a:p>
        </p:txBody>
      </p:sp>
      <p:sp>
        <p:nvSpPr>
          <p:cNvPr id="450571" name="Oval 11"/>
          <p:cNvSpPr>
            <a:spLocks noChangeArrowheads="1"/>
          </p:cNvSpPr>
          <p:nvPr/>
        </p:nvSpPr>
        <p:spPr bwMode="auto">
          <a:xfrm>
            <a:off x="3657600" y="4191000"/>
            <a:ext cx="1676400" cy="1524000"/>
          </a:xfrm>
          <a:prstGeom prst="ellipse">
            <a:avLst/>
          </a:prstGeom>
          <a:solidFill>
            <a:srgbClr val="FFCE4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0572" name="Rectangle 12"/>
          <p:cNvSpPr>
            <a:spLocks noChangeArrowheads="1"/>
          </p:cNvSpPr>
          <p:nvPr/>
        </p:nvSpPr>
        <p:spPr bwMode="auto">
          <a:xfrm>
            <a:off x="3733800" y="4495801"/>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fontAlgn="base">
              <a:spcBef>
                <a:spcPct val="0"/>
              </a:spcBef>
              <a:spcAft>
                <a:spcPct val="0"/>
              </a:spcAft>
              <a:defRPr sz="2400">
                <a:solidFill>
                  <a:schemeClr val="tx1"/>
                </a:solidFill>
                <a:latin typeface="Times New Roman" panose="02020603050405020304" pitchFamily="18" charset="0"/>
              </a:defRPr>
            </a:lvl6pPr>
            <a:lvl7pPr marL="3086100" indent="-342900" fontAlgn="base">
              <a:spcBef>
                <a:spcPct val="0"/>
              </a:spcBef>
              <a:spcAft>
                <a:spcPct val="0"/>
              </a:spcAft>
              <a:defRPr sz="2400">
                <a:solidFill>
                  <a:schemeClr val="tx1"/>
                </a:solidFill>
                <a:latin typeface="Times New Roman" panose="02020603050405020304" pitchFamily="18" charset="0"/>
              </a:defRPr>
            </a:lvl7pPr>
            <a:lvl8pPr marL="3543300" indent="-342900" fontAlgn="base">
              <a:spcBef>
                <a:spcPct val="0"/>
              </a:spcBef>
              <a:spcAft>
                <a:spcPct val="0"/>
              </a:spcAft>
              <a:defRPr sz="2400">
                <a:solidFill>
                  <a:schemeClr val="tx1"/>
                </a:solidFill>
                <a:latin typeface="Times New Roman" panose="02020603050405020304" pitchFamily="18" charset="0"/>
              </a:defRPr>
            </a:lvl8pPr>
            <a:lvl9pPr marL="4000500" indent="-342900" fontAlgn="base">
              <a:spcBef>
                <a:spcPct val="0"/>
              </a:spcBef>
              <a:spcAft>
                <a:spcPct val="0"/>
              </a:spcAft>
              <a:defRPr sz="2400">
                <a:solidFill>
                  <a:schemeClr val="tx1"/>
                </a:solidFill>
                <a:latin typeface="Times New Roman" panose="02020603050405020304" pitchFamily="18" charset="0"/>
              </a:defRPr>
            </a:lvl9pPr>
          </a:lstStyle>
          <a:p>
            <a:pPr fontAlgn="base">
              <a:spcBef>
                <a:spcPct val="0"/>
              </a:spcBef>
              <a:spcAft>
                <a:spcPct val="0"/>
              </a:spcAft>
              <a:buClr>
                <a:srgbClr val="333399"/>
              </a:buClr>
              <a:buFont typeface="Arial" panose="020B0604020202020204" pitchFamily="34" charset="0"/>
              <a:buNone/>
            </a:pPr>
            <a:r>
              <a:rPr lang="en-US" altLang="en-US" sz="2000" b="1">
                <a:solidFill>
                  <a:srgbClr val="000000"/>
                </a:solidFill>
                <a:latin typeface="Arial" panose="020B0604020202020204" pitchFamily="34" charset="0"/>
              </a:rPr>
              <a:t>European</a:t>
            </a:r>
            <a:br>
              <a:rPr lang="en-US" altLang="en-US" sz="2000" b="1">
                <a:solidFill>
                  <a:srgbClr val="000000"/>
                </a:solidFill>
                <a:latin typeface="Arial" panose="020B0604020202020204" pitchFamily="34" charset="0"/>
              </a:rPr>
            </a:br>
            <a:r>
              <a:rPr lang="en-US" altLang="en-US" sz="2000" b="1">
                <a:solidFill>
                  <a:srgbClr val="000000"/>
                </a:solidFill>
                <a:latin typeface="Arial" panose="020B0604020202020204" pitchFamily="34" charset="0"/>
              </a:rPr>
              <a:t>Colonial</a:t>
            </a:r>
            <a:br>
              <a:rPr lang="en-US" altLang="en-US" sz="2000" b="1">
                <a:solidFill>
                  <a:srgbClr val="000000"/>
                </a:solidFill>
                <a:latin typeface="Arial" panose="020B0604020202020204" pitchFamily="34" charset="0"/>
              </a:rPr>
            </a:br>
            <a:r>
              <a:rPr lang="en-US" altLang="en-US" sz="2000" b="1">
                <a:solidFill>
                  <a:srgbClr val="000000"/>
                </a:solidFill>
                <a:latin typeface="Arial" panose="020B0604020202020204" pitchFamily="34" charset="0"/>
              </a:rPr>
              <a:t>Empire</a:t>
            </a:r>
          </a:p>
        </p:txBody>
      </p:sp>
    </p:spTree>
    <p:extLst>
      <p:ext uri="{BB962C8B-B14F-4D97-AF65-F5344CB8AC3E}">
        <p14:creationId xmlns:p14="http://schemas.microsoft.com/office/powerpoint/2010/main" val="33258129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563"/>
                                        </p:tgtEl>
                                        <p:attrNameLst>
                                          <p:attrName>style.visibility</p:attrName>
                                        </p:attrNameLst>
                                      </p:cBhvr>
                                      <p:to>
                                        <p:strVal val="visible"/>
                                      </p:to>
                                    </p:set>
                                    <p:animEffect transition="in" filter="fade">
                                      <p:cBhvr>
                                        <p:cTn id="7" dur="1000"/>
                                        <p:tgtEl>
                                          <p:spTgt spid="4505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564"/>
                                        </p:tgtEl>
                                        <p:attrNameLst>
                                          <p:attrName>style.visibility</p:attrName>
                                        </p:attrNameLst>
                                      </p:cBhvr>
                                      <p:to>
                                        <p:strVal val="visible"/>
                                      </p:to>
                                    </p:set>
                                    <p:animEffect transition="in" filter="fade">
                                      <p:cBhvr>
                                        <p:cTn id="10" dur="1000"/>
                                        <p:tgtEl>
                                          <p:spTgt spid="4505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50565"/>
                                        </p:tgtEl>
                                        <p:attrNameLst>
                                          <p:attrName>style.visibility</p:attrName>
                                        </p:attrNameLst>
                                      </p:cBhvr>
                                      <p:to>
                                        <p:strVal val="visible"/>
                                      </p:to>
                                    </p:set>
                                    <p:anim calcmode="lin" valueType="num">
                                      <p:cBhvr>
                                        <p:cTn id="15" dur="500" fill="hold"/>
                                        <p:tgtEl>
                                          <p:spTgt spid="450565"/>
                                        </p:tgtEl>
                                        <p:attrNameLst>
                                          <p:attrName>ppt_w</p:attrName>
                                        </p:attrNameLst>
                                      </p:cBhvr>
                                      <p:tavLst>
                                        <p:tav tm="0">
                                          <p:val>
                                            <p:strVal val="#ppt_w*0.05"/>
                                          </p:val>
                                        </p:tav>
                                        <p:tav tm="100000">
                                          <p:val>
                                            <p:strVal val="#ppt_w"/>
                                          </p:val>
                                        </p:tav>
                                      </p:tavLst>
                                    </p:anim>
                                    <p:anim calcmode="lin" valueType="num">
                                      <p:cBhvr>
                                        <p:cTn id="16" dur="500" fill="hold"/>
                                        <p:tgtEl>
                                          <p:spTgt spid="450565"/>
                                        </p:tgtEl>
                                        <p:attrNameLst>
                                          <p:attrName>ppt_h</p:attrName>
                                        </p:attrNameLst>
                                      </p:cBhvr>
                                      <p:tavLst>
                                        <p:tav tm="0">
                                          <p:val>
                                            <p:strVal val="#ppt_h"/>
                                          </p:val>
                                        </p:tav>
                                        <p:tav tm="100000">
                                          <p:val>
                                            <p:strVal val="#ppt_h"/>
                                          </p:val>
                                        </p:tav>
                                      </p:tavLst>
                                    </p:anim>
                                    <p:anim calcmode="lin" valueType="num">
                                      <p:cBhvr>
                                        <p:cTn id="17" dur="500" fill="hold"/>
                                        <p:tgtEl>
                                          <p:spTgt spid="450565"/>
                                        </p:tgtEl>
                                        <p:attrNameLst>
                                          <p:attrName>ppt_x</p:attrName>
                                        </p:attrNameLst>
                                      </p:cBhvr>
                                      <p:tavLst>
                                        <p:tav tm="0">
                                          <p:val>
                                            <p:strVal val="#ppt_x-.2"/>
                                          </p:val>
                                        </p:tav>
                                        <p:tav tm="100000">
                                          <p:val>
                                            <p:strVal val="#ppt_x"/>
                                          </p:val>
                                        </p:tav>
                                      </p:tavLst>
                                    </p:anim>
                                    <p:anim calcmode="lin" valueType="num">
                                      <p:cBhvr>
                                        <p:cTn id="18" dur="500" fill="hold"/>
                                        <p:tgtEl>
                                          <p:spTgt spid="450565"/>
                                        </p:tgtEl>
                                        <p:attrNameLst>
                                          <p:attrName>ppt_y</p:attrName>
                                        </p:attrNameLst>
                                      </p:cBhvr>
                                      <p:tavLst>
                                        <p:tav tm="0">
                                          <p:val>
                                            <p:strVal val="#ppt_y"/>
                                          </p:val>
                                        </p:tav>
                                        <p:tav tm="100000">
                                          <p:val>
                                            <p:strVal val="#ppt_y"/>
                                          </p:val>
                                        </p:tav>
                                      </p:tavLst>
                                    </p:anim>
                                    <p:animEffect transition="in" filter="fade">
                                      <p:cBhvr>
                                        <p:cTn id="19" dur="500"/>
                                        <p:tgtEl>
                                          <p:spTgt spid="450565"/>
                                        </p:tgtEl>
                                      </p:cBhvr>
                                    </p:animEffect>
                                  </p:childTnLst>
                                </p:cTn>
                              </p:par>
                              <p:par>
                                <p:cTn id="20" presetID="54" presetClass="entr" presetSubtype="0" accel="100000" fill="hold" grpId="0" nodeType="withEffect">
                                  <p:stCondLst>
                                    <p:cond delay="0"/>
                                  </p:stCondLst>
                                  <p:childTnLst>
                                    <p:set>
                                      <p:cBhvr>
                                        <p:cTn id="21" dur="1" fill="hold">
                                          <p:stCondLst>
                                            <p:cond delay="0"/>
                                          </p:stCondLst>
                                        </p:cTn>
                                        <p:tgtEl>
                                          <p:spTgt spid="450566"/>
                                        </p:tgtEl>
                                        <p:attrNameLst>
                                          <p:attrName>style.visibility</p:attrName>
                                        </p:attrNameLst>
                                      </p:cBhvr>
                                      <p:to>
                                        <p:strVal val="visible"/>
                                      </p:to>
                                    </p:set>
                                    <p:anim calcmode="lin" valueType="num">
                                      <p:cBhvr>
                                        <p:cTn id="22" dur="500" fill="hold"/>
                                        <p:tgtEl>
                                          <p:spTgt spid="450566"/>
                                        </p:tgtEl>
                                        <p:attrNameLst>
                                          <p:attrName>ppt_w</p:attrName>
                                        </p:attrNameLst>
                                      </p:cBhvr>
                                      <p:tavLst>
                                        <p:tav tm="0">
                                          <p:val>
                                            <p:strVal val="#ppt_w*0.05"/>
                                          </p:val>
                                        </p:tav>
                                        <p:tav tm="100000">
                                          <p:val>
                                            <p:strVal val="#ppt_w"/>
                                          </p:val>
                                        </p:tav>
                                      </p:tavLst>
                                    </p:anim>
                                    <p:anim calcmode="lin" valueType="num">
                                      <p:cBhvr>
                                        <p:cTn id="23" dur="500" fill="hold"/>
                                        <p:tgtEl>
                                          <p:spTgt spid="450566"/>
                                        </p:tgtEl>
                                        <p:attrNameLst>
                                          <p:attrName>ppt_h</p:attrName>
                                        </p:attrNameLst>
                                      </p:cBhvr>
                                      <p:tavLst>
                                        <p:tav tm="0">
                                          <p:val>
                                            <p:strVal val="#ppt_h"/>
                                          </p:val>
                                        </p:tav>
                                        <p:tav tm="100000">
                                          <p:val>
                                            <p:strVal val="#ppt_h"/>
                                          </p:val>
                                        </p:tav>
                                      </p:tavLst>
                                    </p:anim>
                                    <p:anim calcmode="lin" valueType="num">
                                      <p:cBhvr>
                                        <p:cTn id="24" dur="500" fill="hold"/>
                                        <p:tgtEl>
                                          <p:spTgt spid="450566"/>
                                        </p:tgtEl>
                                        <p:attrNameLst>
                                          <p:attrName>ppt_x</p:attrName>
                                        </p:attrNameLst>
                                      </p:cBhvr>
                                      <p:tavLst>
                                        <p:tav tm="0">
                                          <p:val>
                                            <p:strVal val="#ppt_x-.2"/>
                                          </p:val>
                                        </p:tav>
                                        <p:tav tm="100000">
                                          <p:val>
                                            <p:strVal val="#ppt_x"/>
                                          </p:val>
                                        </p:tav>
                                      </p:tavLst>
                                    </p:anim>
                                    <p:anim calcmode="lin" valueType="num">
                                      <p:cBhvr>
                                        <p:cTn id="25" dur="500" fill="hold"/>
                                        <p:tgtEl>
                                          <p:spTgt spid="450566"/>
                                        </p:tgtEl>
                                        <p:attrNameLst>
                                          <p:attrName>ppt_y</p:attrName>
                                        </p:attrNameLst>
                                      </p:cBhvr>
                                      <p:tavLst>
                                        <p:tav tm="0">
                                          <p:val>
                                            <p:strVal val="#ppt_y"/>
                                          </p:val>
                                        </p:tav>
                                        <p:tav tm="100000">
                                          <p:val>
                                            <p:strVal val="#ppt_y"/>
                                          </p:val>
                                        </p:tav>
                                      </p:tavLst>
                                    </p:anim>
                                    <p:animEffect transition="in" filter="fade">
                                      <p:cBhvr>
                                        <p:cTn id="26" dur="500"/>
                                        <p:tgtEl>
                                          <p:spTgt spid="45056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1" presetClass="entr" presetSubtype="8" fill="hold" grpId="0" nodeType="clickEffect">
                                  <p:stCondLst>
                                    <p:cond delay="0"/>
                                  </p:stCondLst>
                                  <p:childTnLst>
                                    <p:set>
                                      <p:cBhvr>
                                        <p:cTn id="30" dur="1" fill="hold">
                                          <p:stCondLst>
                                            <p:cond delay="0"/>
                                          </p:stCondLst>
                                        </p:cTn>
                                        <p:tgtEl>
                                          <p:spTgt spid="450567"/>
                                        </p:tgtEl>
                                        <p:attrNameLst>
                                          <p:attrName>style.visibility</p:attrName>
                                        </p:attrNameLst>
                                      </p:cBhvr>
                                      <p:to>
                                        <p:strVal val="visible"/>
                                      </p:to>
                                    </p:set>
                                    <p:animEffect transition="in" filter="wheel(8)">
                                      <p:cBhvr>
                                        <p:cTn id="31" dur="1000"/>
                                        <p:tgtEl>
                                          <p:spTgt spid="450567"/>
                                        </p:tgtEl>
                                      </p:cBhvr>
                                    </p:animEffect>
                                  </p:childTnLst>
                                </p:cTn>
                              </p:par>
                              <p:par>
                                <p:cTn id="32" presetID="21" presetClass="entr" presetSubtype="8" fill="hold" grpId="0" nodeType="withEffect">
                                  <p:stCondLst>
                                    <p:cond delay="0"/>
                                  </p:stCondLst>
                                  <p:childTnLst>
                                    <p:set>
                                      <p:cBhvr>
                                        <p:cTn id="33" dur="1" fill="hold">
                                          <p:stCondLst>
                                            <p:cond delay="0"/>
                                          </p:stCondLst>
                                        </p:cTn>
                                        <p:tgtEl>
                                          <p:spTgt spid="450568"/>
                                        </p:tgtEl>
                                        <p:attrNameLst>
                                          <p:attrName>style.visibility</p:attrName>
                                        </p:attrNameLst>
                                      </p:cBhvr>
                                      <p:to>
                                        <p:strVal val="visible"/>
                                      </p:to>
                                    </p:set>
                                    <p:animEffect transition="in" filter="wheel(8)">
                                      <p:cBhvr>
                                        <p:cTn id="34" dur="1000"/>
                                        <p:tgtEl>
                                          <p:spTgt spid="45056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450569"/>
                                        </p:tgtEl>
                                        <p:attrNameLst>
                                          <p:attrName>style.visibility</p:attrName>
                                        </p:attrNameLst>
                                      </p:cBhvr>
                                      <p:to>
                                        <p:strVal val="visible"/>
                                      </p:to>
                                    </p:set>
                                    <p:animEffect transition="in" filter="wipe(right)">
                                      <p:cBhvr>
                                        <p:cTn id="39" dur="500"/>
                                        <p:tgtEl>
                                          <p:spTgt spid="450569"/>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450570"/>
                                        </p:tgtEl>
                                        <p:attrNameLst>
                                          <p:attrName>style.visibility</p:attrName>
                                        </p:attrNameLst>
                                      </p:cBhvr>
                                      <p:to>
                                        <p:strVal val="visible"/>
                                      </p:to>
                                    </p:set>
                                    <p:animEffect transition="in" filter="wipe(right)">
                                      <p:cBhvr>
                                        <p:cTn id="42" dur="500"/>
                                        <p:tgtEl>
                                          <p:spTgt spid="45057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0571"/>
                                        </p:tgtEl>
                                        <p:attrNameLst>
                                          <p:attrName>style.visibility</p:attrName>
                                        </p:attrNameLst>
                                      </p:cBhvr>
                                      <p:to>
                                        <p:strVal val="visible"/>
                                      </p:to>
                                    </p:set>
                                    <p:animEffect transition="in" filter="dissolve">
                                      <p:cBhvr>
                                        <p:cTn id="47" dur="1000"/>
                                        <p:tgtEl>
                                          <p:spTgt spid="45057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450572"/>
                                        </p:tgtEl>
                                        <p:attrNameLst>
                                          <p:attrName>style.visibility</p:attrName>
                                        </p:attrNameLst>
                                      </p:cBhvr>
                                      <p:to>
                                        <p:strVal val="visible"/>
                                      </p:to>
                                    </p:set>
                                    <p:animEffect transition="in" filter="dissolve">
                                      <p:cBhvr>
                                        <p:cTn id="50" dur="1000"/>
                                        <p:tgtEl>
                                          <p:spTgt spid="450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3" grpId="0" animBg="1"/>
      <p:bldP spid="450564" grpId="0"/>
      <p:bldP spid="450565" grpId="0" animBg="1"/>
      <p:bldP spid="450566" grpId="0"/>
      <p:bldP spid="450567" grpId="0" animBg="1"/>
      <p:bldP spid="450568" grpId="0"/>
      <p:bldP spid="450569" grpId="0" animBg="1"/>
      <p:bldP spid="450570" grpId="0"/>
      <p:bldP spid="450571" grpId="0" animBg="1"/>
      <p:bldP spid="4505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Text Box 2"/>
          <p:cNvSpPr txBox="1">
            <a:spLocks noChangeArrowheads="1"/>
          </p:cNvSpPr>
          <p:nvPr/>
        </p:nvSpPr>
        <p:spPr bwMode="auto">
          <a:xfrm>
            <a:off x="3505200" y="152400"/>
            <a:ext cx="6858000" cy="64135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600" b="1">
                <a:solidFill>
                  <a:srgbClr val="000000"/>
                </a:solidFill>
                <a:effectLst>
                  <a:outerShdw blurRad="38100" dist="38100" dir="2700000" algn="tl">
                    <a:srgbClr val="FFFFFF"/>
                  </a:outerShdw>
                </a:effectLst>
                <a:latin typeface="Lucida Sans" panose="020B0602030504020204" pitchFamily="34" charset="0"/>
              </a:rPr>
              <a:t>The Colonial Class System</a:t>
            </a:r>
          </a:p>
        </p:txBody>
      </p:sp>
      <p:grpSp>
        <p:nvGrpSpPr>
          <p:cNvPr id="451587" name="Group 3"/>
          <p:cNvGrpSpPr>
            <a:grpSpLocks/>
          </p:cNvGrpSpPr>
          <p:nvPr/>
        </p:nvGrpSpPr>
        <p:grpSpPr bwMode="auto">
          <a:xfrm>
            <a:off x="4038600" y="990600"/>
            <a:ext cx="5372100" cy="4991100"/>
            <a:chOff x="1248" y="240"/>
            <a:chExt cx="4176" cy="3600"/>
          </a:xfrm>
        </p:grpSpPr>
        <p:sp>
          <p:nvSpPr>
            <p:cNvPr id="451588" name="Pyr1"/>
            <p:cNvSpPr>
              <a:spLocks noEditPoints="1" noChangeArrowheads="1"/>
            </p:cNvSpPr>
            <p:nvPr/>
          </p:nvSpPr>
          <p:spPr bwMode="auto">
            <a:xfrm>
              <a:off x="2873" y="240"/>
              <a:ext cx="936" cy="798"/>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589" name="Pyr2"/>
            <p:cNvSpPr>
              <a:spLocks noEditPoints="1" noChangeArrowheads="1"/>
            </p:cNvSpPr>
            <p:nvPr/>
          </p:nvSpPr>
          <p:spPr bwMode="auto">
            <a:xfrm>
              <a:off x="2331" y="1038"/>
              <a:ext cx="2015" cy="936"/>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590" name="Pyr3"/>
            <p:cNvSpPr>
              <a:spLocks noEditPoints="1" noChangeArrowheads="1"/>
            </p:cNvSpPr>
            <p:nvPr/>
          </p:nvSpPr>
          <p:spPr bwMode="auto">
            <a:xfrm>
              <a:off x="1795" y="1974"/>
              <a:ext cx="3087" cy="935"/>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591" name="Pyr4"/>
            <p:cNvSpPr>
              <a:spLocks noEditPoints="1" noChangeArrowheads="1"/>
            </p:cNvSpPr>
            <p:nvPr/>
          </p:nvSpPr>
          <p:spPr bwMode="auto">
            <a:xfrm>
              <a:off x="1248" y="2904"/>
              <a:ext cx="4176" cy="936"/>
            </a:xfrm>
            <a:custGeom>
              <a:avLst/>
              <a:gdLst>
                <a:gd name="T0" fmla="*/ 2793 w 21600"/>
                <a:gd name="T1" fmla="*/ 0 h 21600"/>
                <a:gd name="T2" fmla="*/ 18806 w 21600"/>
                <a:gd name="T3" fmla="*/ 0 h 21600"/>
                <a:gd name="T4" fmla="*/ 21600 w 21600"/>
                <a:gd name="T5" fmla="*/ 21600 h 21600"/>
                <a:gd name="T6" fmla="*/ 0 w 21600"/>
                <a:gd name="T7" fmla="*/ 21600 h 21600"/>
                <a:gd name="T8" fmla="*/ 3287 w 21600"/>
                <a:gd name="T9" fmla="*/ 500 h 21600"/>
                <a:gd name="T10" fmla="*/ 17312 w 21600"/>
                <a:gd name="T11" fmla="*/ 21100 h 21600"/>
              </a:gdLst>
              <a:ahLst/>
              <a:cxnLst>
                <a:cxn ang="0">
                  <a:pos x="T0" y="T1"/>
                </a:cxn>
                <a:cxn ang="0">
                  <a:pos x="T2" y="T3"/>
                </a:cxn>
                <a:cxn ang="0">
                  <a:pos x="T4" y="T5"/>
                </a:cxn>
                <a:cxn ang="0">
                  <a:pos x="T6" y="T7"/>
                </a:cxn>
              </a:cxnLst>
              <a:rect l="T8" t="T9" r="T10" b="T11"/>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grpSp>
      <p:sp>
        <p:nvSpPr>
          <p:cNvPr id="451592" name="Line 8"/>
          <p:cNvSpPr>
            <a:spLocks noChangeShapeType="1"/>
          </p:cNvSpPr>
          <p:nvPr/>
        </p:nvSpPr>
        <p:spPr bwMode="auto">
          <a:xfrm>
            <a:off x="5791200" y="15240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593" name="Line 9"/>
          <p:cNvSpPr>
            <a:spLocks noChangeShapeType="1"/>
          </p:cNvSpPr>
          <p:nvPr/>
        </p:nvSpPr>
        <p:spPr bwMode="auto">
          <a:xfrm>
            <a:off x="6705600" y="3352800"/>
            <a:ext cx="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594" name="Text Box 10"/>
          <p:cNvSpPr txBox="1">
            <a:spLocks noChangeArrowheads="1"/>
          </p:cNvSpPr>
          <p:nvPr/>
        </p:nvSpPr>
        <p:spPr bwMode="auto">
          <a:xfrm>
            <a:off x="3657600" y="1295401"/>
            <a:ext cx="2209800" cy="1077218"/>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i="1" dirty="0" err="1">
                <a:solidFill>
                  <a:srgbClr val="000000"/>
                </a:solidFill>
                <a:effectLst>
                  <a:outerShdw blurRad="38100" dist="38100" dir="2700000" algn="tl">
                    <a:srgbClr val="FFFFFF"/>
                  </a:outerShdw>
                </a:effectLst>
                <a:latin typeface="Lucida Sans" panose="020B0602030504020204" pitchFamily="34" charset="0"/>
              </a:rPr>
              <a:t>Peninsulares</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
            </a:r>
            <a:br>
              <a:rPr lang="en-US" altLang="en-US" sz="2000" b="1" i="1" dirty="0">
                <a:solidFill>
                  <a:srgbClr val="000000"/>
                </a:solidFill>
                <a:effectLst>
                  <a:outerShdw blurRad="38100" dist="38100" dir="2700000" algn="tl">
                    <a:srgbClr val="FFFFFF"/>
                  </a:outerShdw>
                </a:effectLst>
                <a:latin typeface="Lucida Sans" panose="020B0602030504020204" pitchFamily="34" charset="0"/>
              </a:rPr>
            </a:br>
            <a:r>
              <a:rPr lang="en-US" altLang="en-US" sz="2000" b="1" i="1" dirty="0" smtClean="0">
                <a:solidFill>
                  <a:srgbClr val="000000"/>
                </a:solidFill>
                <a:effectLst>
                  <a:outerShdw blurRad="38100" dist="38100" dir="2700000" algn="tl">
                    <a:srgbClr val="FFFFFF"/>
                  </a:outerShdw>
                </a:effectLst>
                <a:latin typeface="Lucida Sans" panose="020B0602030504020204" pitchFamily="34" charset="0"/>
              </a:rPr>
              <a:t>European (Spanish) Born</a:t>
            </a:r>
            <a:endParaRPr lang="en-US" altLang="en-US" sz="2000" b="1" i="1" dirty="0">
              <a:solidFill>
                <a:srgbClr val="000000"/>
              </a:solidFill>
              <a:effectLst>
                <a:outerShdw blurRad="38100" dist="38100" dir="2700000" algn="tl">
                  <a:srgbClr val="FFFFFF"/>
                </a:outerShdw>
              </a:effectLst>
              <a:latin typeface="Lucida Sans" panose="020B0602030504020204" pitchFamily="34" charset="0"/>
            </a:endParaRPr>
          </a:p>
        </p:txBody>
      </p:sp>
      <p:sp>
        <p:nvSpPr>
          <p:cNvPr id="451595" name="Text Box 11"/>
          <p:cNvSpPr txBox="1">
            <a:spLocks noChangeArrowheads="1"/>
          </p:cNvSpPr>
          <p:nvPr/>
        </p:nvSpPr>
        <p:spPr bwMode="auto">
          <a:xfrm>
            <a:off x="8589005" y="1399608"/>
            <a:ext cx="1828800" cy="1692771"/>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i="1" dirty="0">
                <a:solidFill>
                  <a:srgbClr val="000000"/>
                </a:solidFill>
                <a:effectLst>
                  <a:outerShdw blurRad="38100" dist="38100" dir="2700000" algn="tl">
                    <a:srgbClr val="FFFFFF"/>
                  </a:outerShdw>
                </a:effectLst>
                <a:latin typeface="Lucida Sans" panose="020B0602030504020204" pitchFamily="34" charset="0"/>
              </a:rPr>
              <a:t>Creoles</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
            </a:r>
            <a:br>
              <a:rPr lang="en-US" altLang="en-US" sz="2000" b="1" i="1" dirty="0">
                <a:solidFill>
                  <a:srgbClr val="000000"/>
                </a:solidFill>
                <a:effectLst>
                  <a:outerShdw blurRad="38100" dist="38100" dir="2700000" algn="tl">
                    <a:srgbClr val="FFFFFF"/>
                  </a:outerShdw>
                </a:effectLst>
                <a:latin typeface="Lucida Sans" panose="020B0602030504020204" pitchFamily="34" charset="0"/>
              </a:rPr>
            </a:br>
            <a:r>
              <a:rPr lang="en-US" altLang="en-US" sz="2000" b="1" i="1" dirty="0" smtClean="0">
                <a:solidFill>
                  <a:srgbClr val="000000"/>
                </a:solidFill>
                <a:effectLst>
                  <a:outerShdw blurRad="38100" dist="38100" dir="2700000" algn="tl">
                    <a:srgbClr val="FFFFFF"/>
                  </a:outerShdw>
                </a:effectLst>
                <a:latin typeface="Lucida Sans" panose="020B0602030504020204" pitchFamily="34" charset="0"/>
              </a:rPr>
              <a:t>European Ancestry Born in the New World</a:t>
            </a:r>
            <a:endParaRPr lang="en-US" altLang="en-US" sz="2000" b="1" i="1" dirty="0">
              <a:solidFill>
                <a:srgbClr val="000000"/>
              </a:solidFill>
              <a:effectLst>
                <a:outerShdw blurRad="38100" dist="38100" dir="2700000" algn="tl">
                  <a:srgbClr val="FFFFFF"/>
                </a:outerShdw>
              </a:effectLst>
              <a:latin typeface="Lucida Sans" panose="020B0602030504020204" pitchFamily="34" charset="0"/>
            </a:endParaRPr>
          </a:p>
        </p:txBody>
      </p:sp>
      <p:sp>
        <p:nvSpPr>
          <p:cNvPr id="451596" name="Text Box 12"/>
          <p:cNvSpPr txBox="1">
            <a:spLocks noChangeArrowheads="1"/>
          </p:cNvSpPr>
          <p:nvPr/>
        </p:nvSpPr>
        <p:spPr bwMode="auto">
          <a:xfrm>
            <a:off x="3276600" y="3200401"/>
            <a:ext cx="1600200" cy="1384995"/>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i="1" dirty="0">
                <a:solidFill>
                  <a:srgbClr val="000000"/>
                </a:solidFill>
                <a:effectLst>
                  <a:outerShdw blurRad="38100" dist="38100" dir="2700000" algn="tl">
                    <a:srgbClr val="FFFFFF"/>
                  </a:outerShdw>
                </a:effectLst>
                <a:latin typeface="Lucida Sans" panose="020B0602030504020204" pitchFamily="34" charset="0"/>
              </a:rPr>
              <a:t>Mestizos</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
            </a:r>
            <a:br>
              <a:rPr lang="en-US" altLang="en-US" sz="2000" b="1" i="1" dirty="0">
                <a:solidFill>
                  <a:srgbClr val="000000"/>
                </a:solidFill>
                <a:effectLst>
                  <a:outerShdw blurRad="38100" dist="38100" dir="2700000" algn="tl">
                    <a:srgbClr val="FFFFFF"/>
                  </a:outerShdw>
                </a:effectLst>
                <a:latin typeface="Lucida Sans" panose="020B0602030504020204" pitchFamily="34" charset="0"/>
              </a:rPr>
            </a:br>
            <a:r>
              <a:rPr lang="en-US" altLang="en-US" sz="2000" b="1" i="1" dirty="0" smtClean="0">
                <a:solidFill>
                  <a:srgbClr val="000000"/>
                </a:solidFill>
                <a:effectLst>
                  <a:outerShdw blurRad="38100" dist="38100" dir="2700000" algn="tl">
                    <a:srgbClr val="FFFFFF"/>
                  </a:outerShdw>
                </a:effectLst>
                <a:latin typeface="Lucida Sans" panose="020B0602030504020204" pitchFamily="34" charset="0"/>
              </a:rPr>
              <a:t>European and </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Indian mixture</a:t>
            </a:r>
          </a:p>
        </p:txBody>
      </p:sp>
      <p:sp>
        <p:nvSpPr>
          <p:cNvPr id="451597" name="Text Box 13"/>
          <p:cNvSpPr txBox="1">
            <a:spLocks noChangeArrowheads="1"/>
          </p:cNvSpPr>
          <p:nvPr/>
        </p:nvSpPr>
        <p:spPr bwMode="auto">
          <a:xfrm>
            <a:off x="9067800" y="3429001"/>
            <a:ext cx="1676400" cy="1692771"/>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i="1" dirty="0">
                <a:solidFill>
                  <a:srgbClr val="000000"/>
                </a:solidFill>
                <a:effectLst>
                  <a:outerShdw blurRad="38100" dist="38100" dir="2700000" algn="tl">
                    <a:srgbClr val="FFFFFF"/>
                  </a:outerShdw>
                </a:effectLst>
                <a:latin typeface="Lucida Sans" panose="020B0602030504020204" pitchFamily="34" charset="0"/>
              </a:rPr>
              <a:t>Mulattos</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
            </a:r>
            <a:br>
              <a:rPr lang="en-US" altLang="en-US" sz="2000" b="1" i="1" dirty="0">
                <a:solidFill>
                  <a:srgbClr val="000000"/>
                </a:solidFill>
                <a:effectLst>
                  <a:outerShdw blurRad="38100" dist="38100" dir="2700000" algn="tl">
                    <a:srgbClr val="FFFFFF"/>
                  </a:outerShdw>
                </a:effectLst>
                <a:latin typeface="Lucida Sans" panose="020B0602030504020204" pitchFamily="34" charset="0"/>
              </a:rPr>
            </a:br>
            <a:r>
              <a:rPr lang="en-US" altLang="en-US" sz="2000" b="1" i="1" dirty="0" smtClean="0">
                <a:solidFill>
                  <a:srgbClr val="000000"/>
                </a:solidFill>
                <a:effectLst>
                  <a:outerShdw blurRad="38100" dist="38100" dir="2700000" algn="tl">
                    <a:srgbClr val="FFFFFF"/>
                  </a:outerShdw>
                </a:effectLst>
                <a:latin typeface="Lucida Sans" panose="020B0602030504020204" pitchFamily="34" charset="0"/>
              </a:rPr>
              <a:t>European and African </a:t>
            </a:r>
            <a:r>
              <a:rPr lang="en-US" altLang="en-US" sz="2000" b="1" i="1" dirty="0">
                <a:solidFill>
                  <a:srgbClr val="000000"/>
                </a:solidFill>
                <a:effectLst>
                  <a:outerShdw blurRad="38100" dist="38100" dir="2700000" algn="tl">
                    <a:srgbClr val="FFFFFF"/>
                  </a:outerShdw>
                </a:effectLst>
                <a:latin typeface="Lucida Sans" panose="020B0602030504020204" pitchFamily="34" charset="0"/>
              </a:rPr>
              <a:t>mixture</a:t>
            </a:r>
          </a:p>
        </p:txBody>
      </p:sp>
      <p:sp>
        <p:nvSpPr>
          <p:cNvPr id="451598" name="Text Box 14"/>
          <p:cNvSpPr txBox="1">
            <a:spLocks noChangeArrowheads="1"/>
          </p:cNvSpPr>
          <p:nvPr/>
        </p:nvSpPr>
        <p:spPr bwMode="auto">
          <a:xfrm>
            <a:off x="3276600" y="6096000"/>
            <a:ext cx="3124200" cy="45720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a:solidFill>
                  <a:srgbClr val="000000"/>
                </a:solidFill>
                <a:effectLst>
                  <a:outerShdw blurRad="38100" dist="38100" dir="2700000" algn="tl">
                    <a:srgbClr val="FFFFFF"/>
                  </a:outerShdw>
                </a:effectLst>
                <a:latin typeface="Lucida Sans" panose="020B0602030504020204" pitchFamily="34" charset="0"/>
              </a:rPr>
              <a:t>Native Indians</a:t>
            </a:r>
          </a:p>
        </p:txBody>
      </p:sp>
      <p:sp>
        <p:nvSpPr>
          <p:cNvPr id="451599" name="Text Box 15"/>
          <p:cNvSpPr txBox="1">
            <a:spLocks noChangeArrowheads="1"/>
          </p:cNvSpPr>
          <p:nvPr/>
        </p:nvSpPr>
        <p:spPr bwMode="auto">
          <a:xfrm>
            <a:off x="7391400" y="6034088"/>
            <a:ext cx="2819400" cy="45720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2400" b="1" dirty="0" smtClean="0">
                <a:solidFill>
                  <a:srgbClr val="000000"/>
                </a:solidFill>
                <a:effectLst>
                  <a:outerShdw blurRad="38100" dist="38100" dir="2700000" algn="tl">
                    <a:srgbClr val="FFFFFF"/>
                  </a:outerShdw>
                </a:effectLst>
                <a:latin typeface="Lucida Sans" panose="020B0602030504020204" pitchFamily="34" charset="0"/>
              </a:rPr>
              <a:t>African </a:t>
            </a:r>
            <a:r>
              <a:rPr lang="en-US" altLang="en-US" sz="2400" b="1" dirty="0">
                <a:solidFill>
                  <a:srgbClr val="000000"/>
                </a:solidFill>
                <a:effectLst>
                  <a:outerShdw blurRad="38100" dist="38100" dir="2700000" algn="tl">
                    <a:srgbClr val="FFFFFF"/>
                  </a:outerShdw>
                </a:effectLst>
                <a:latin typeface="Lucida Sans" panose="020B0602030504020204" pitchFamily="34" charset="0"/>
              </a:rPr>
              <a:t>Slaves</a:t>
            </a:r>
          </a:p>
        </p:txBody>
      </p:sp>
      <p:sp>
        <p:nvSpPr>
          <p:cNvPr id="451600" name="Line 16"/>
          <p:cNvSpPr>
            <a:spLocks noChangeShapeType="1"/>
          </p:cNvSpPr>
          <p:nvPr/>
        </p:nvSpPr>
        <p:spPr bwMode="auto">
          <a:xfrm flipH="1">
            <a:off x="7162800" y="2057400"/>
            <a:ext cx="15240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601" name="Line 17"/>
          <p:cNvSpPr>
            <a:spLocks noChangeShapeType="1"/>
          </p:cNvSpPr>
          <p:nvPr/>
        </p:nvSpPr>
        <p:spPr bwMode="auto">
          <a:xfrm>
            <a:off x="4724400" y="3581400"/>
            <a:ext cx="1143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602" name="Line 18"/>
          <p:cNvSpPr>
            <a:spLocks noChangeShapeType="1"/>
          </p:cNvSpPr>
          <p:nvPr/>
        </p:nvSpPr>
        <p:spPr bwMode="auto">
          <a:xfrm flipH="1">
            <a:off x="8153400" y="3733800"/>
            <a:ext cx="9906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603" name="Line 19"/>
          <p:cNvSpPr>
            <a:spLocks noChangeShapeType="1"/>
          </p:cNvSpPr>
          <p:nvPr/>
        </p:nvSpPr>
        <p:spPr bwMode="auto">
          <a:xfrm flipV="1">
            <a:off x="4953000" y="5257800"/>
            <a:ext cx="10668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1604" name="Line 20"/>
          <p:cNvSpPr>
            <a:spLocks noChangeShapeType="1"/>
          </p:cNvSpPr>
          <p:nvPr/>
        </p:nvSpPr>
        <p:spPr bwMode="auto">
          <a:xfrm flipH="1" flipV="1">
            <a:off x="7696200" y="51816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296464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51594"/>
                                        </p:tgtEl>
                                        <p:attrNameLst>
                                          <p:attrName>style.visibility</p:attrName>
                                        </p:attrNameLst>
                                      </p:cBhvr>
                                      <p:to>
                                        <p:strVal val="visible"/>
                                      </p:to>
                                    </p:set>
                                    <p:animEffect transition="in" filter="wipe(down)">
                                      <p:cBhvr>
                                        <p:cTn id="7" dur="500"/>
                                        <p:tgtEl>
                                          <p:spTgt spid="45159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5159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51595"/>
                                        </p:tgtEl>
                                        <p:attrNameLst>
                                          <p:attrName>style.visibility</p:attrName>
                                        </p:attrNameLst>
                                      </p:cBhvr>
                                      <p:to>
                                        <p:strVal val="visible"/>
                                      </p:to>
                                    </p:set>
                                    <p:animEffect transition="in" filter="wipe(down)">
                                      <p:cBhvr>
                                        <p:cTn id="14" dur="500"/>
                                        <p:tgtEl>
                                          <p:spTgt spid="45159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4516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51596"/>
                                        </p:tgtEl>
                                        <p:attrNameLst>
                                          <p:attrName>style.visibility</p:attrName>
                                        </p:attrNameLst>
                                      </p:cBhvr>
                                      <p:to>
                                        <p:strVal val="visible"/>
                                      </p:to>
                                    </p:set>
                                    <p:animEffect transition="in" filter="wipe(down)">
                                      <p:cBhvr>
                                        <p:cTn id="21" dur="500"/>
                                        <p:tgtEl>
                                          <p:spTgt spid="45159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51601"/>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51597"/>
                                        </p:tgtEl>
                                        <p:attrNameLst>
                                          <p:attrName>style.visibility</p:attrName>
                                        </p:attrNameLst>
                                      </p:cBhvr>
                                      <p:to>
                                        <p:strVal val="visible"/>
                                      </p:to>
                                    </p:set>
                                    <p:animEffect transition="in" filter="wipe(down)">
                                      <p:cBhvr>
                                        <p:cTn id="28" dur="500"/>
                                        <p:tgtEl>
                                          <p:spTgt spid="451597"/>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45160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1598"/>
                                        </p:tgtEl>
                                        <p:attrNameLst>
                                          <p:attrName>style.visibility</p:attrName>
                                        </p:attrNameLst>
                                      </p:cBhvr>
                                      <p:to>
                                        <p:strVal val="visible"/>
                                      </p:to>
                                    </p:set>
                                    <p:animEffect transition="in" filter="wipe(down)">
                                      <p:cBhvr>
                                        <p:cTn id="35" dur="500"/>
                                        <p:tgtEl>
                                          <p:spTgt spid="451598"/>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5160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51599"/>
                                        </p:tgtEl>
                                        <p:attrNameLst>
                                          <p:attrName>style.visibility</p:attrName>
                                        </p:attrNameLst>
                                      </p:cBhvr>
                                      <p:to>
                                        <p:strVal val="visible"/>
                                      </p:to>
                                    </p:set>
                                    <p:animEffect transition="in" filter="wipe(down)">
                                      <p:cBhvr>
                                        <p:cTn id="42" dur="500"/>
                                        <p:tgtEl>
                                          <p:spTgt spid="451599"/>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451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592" grpId="0" animBg="1"/>
      <p:bldP spid="451594" grpId="0"/>
      <p:bldP spid="451595" grpId="0"/>
      <p:bldP spid="451596" grpId="0"/>
      <p:bldP spid="451597" grpId="0"/>
      <p:bldP spid="451598" grpId="0"/>
      <p:bldP spid="451599" grpId="0"/>
      <p:bldP spid="451600" grpId="0" animBg="1"/>
      <p:bldP spid="451601" grpId="0" animBg="1"/>
      <p:bldP spid="451602" grpId="0" animBg="1"/>
      <p:bldP spid="451603" grpId="0" animBg="1"/>
      <p:bldP spid="45160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5251" name="Text Box 3"/>
          <p:cNvSpPr txBox="1">
            <a:spLocks noChangeArrowheads="1"/>
          </p:cNvSpPr>
          <p:nvPr/>
        </p:nvSpPr>
        <p:spPr bwMode="auto">
          <a:xfrm>
            <a:off x="1981200" y="1211263"/>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2800" b="1">
              <a:solidFill>
                <a:srgbClr val="000000"/>
              </a:solidFill>
              <a:latin typeface="Rockwell" panose="02060603020205020403" pitchFamily="18" charset="0"/>
            </a:endParaRPr>
          </a:p>
        </p:txBody>
      </p:sp>
      <p:sp>
        <p:nvSpPr>
          <p:cNvPr id="565253" name="Text Box 5"/>
          <p:cNvSpPr txBox="1">
            <a:spLocks noChangeArrowheads="1"/>
          </p:cNvSpPr>
          <p:nvPr/>
        </p:nvSpPr>
        <p:spPr bwMode="auto">
          <a:xfrm>
            <a:off x="777240" y="875665"/>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800" b="1" dirty="0">
                <a:solidFill>
                  <a:srgbClr val="00FF00"/>
                </a:solidFill>
                <a:latin typeface="Rockwell" panose="02060603020205020403" pitchFamily="18" charset="0"/>
              </a:rPr>
              <a:t>  MERCANTILISM </a:t>
            </a:r>
          </a:p>
        </p:txBody>
      </p:sp>
      <p:sp>
        <p:nvSpPr>
          <p:cNvPr id="565254" name="Text Box 6"/>
          <p:cNvSpPr txBox="1">
            <a:spLocks noChangeArrowheads="1"/>
          </p:cNvSpPr>
          <p:nvPr/>
        </p:nvSpPr>
        <p:spPr bwMode="auto">
          <a:xfrm>
            <a:off x="4251960" y="769144"/>
            <a:ext cx="757428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FontTx/>
              <a:buChar char="-"/>
            </a:pPr>
            <a:r>
              <a:rPr lang="en-US" altLang="en-US" sz="2400" b="1" dirty="0">
                <a:solidFill>
                  <a:srgbClr val="000000"/>
                </a:solidFill>
                <a:latin typeface="Rockwell" panose="02060603020205020403" pitchFamily="18" charset="0"/>
              </a:rPr>
              <a:t> The idea that a country can gain power by building up its wealth by trading with other countries (exporting and importing)</a:t>
            </a:r>
          </a:p>
          <a:p>
            <a:pPr fontAlgn="base">
              <a:spcBef>
                <a:spcPct val="50000"/>
              </a:spcBef>
              <a:spcAft>
                <a:spcPct val="0"/>
              </a:spcAft>
              <a:buFontTx/>
              <a:buChar char="-"/>
            </a:pPr>
            <a:r>
              <a:rPr lang="en-US" altLang="en-US" sz="2400" b="1" dirty="0" smtClean="0">
                <a:solidFill>
                  <a:srgbClr val="000000"/>
                </a:solidFill>
                <a:latin typeface="Rockwell" panose="02060603020205020403" pitchFamily="18" charset="0"/>
              </a:rPr>
              <a:t>COLONIES EXIST TO BENEFIT THE MOTHER COUNTRY. </a:t>
            </a:r>
            <a:endParaRPr lang="en-US" altLang="en-US" sz="2400" b="1" dirty="0" smtClean="0">
              <a:solidFill>
                <a:srgbClr val="000000"/>
              </a:solidFill>
              <a:latin typeface="Rockwell" panose="02060603020205020403" pitchFamily="18" charset="0"/>
            </a:endParaRPr>
          </a:p>
          <a:p>
            <a:pPr fontAlgn="base">
              <a:spcBef>
                <a:spcPct val="50000"/>
              </a:spcBef>
              <a:spcAft>
                <a:spcPct val="0"/>
              </a:spcAft>
              <a:buFontTx/>
              <a:buChar char="-"/>
            </a:pPr>
            <a:r>
              <a:rPr lang="en-US" altLang="en-US" sz="2400" b="1" dirty="0" smtClean="0">
                <a:solidFill>
                  <a:srgbClr val="000000"/>
                </a:solidFill>
                <a:latin typeface="Rockwell" panose="02060603020205020403" pitchFamily="18" charset="0"/>
              </a:rPr>
              <a:t>Need to build up treasury (silver and gold)</a:t>
            </a:r>
            <a:endParaRPr lang="en-US" altLang="en-US" sz="2400" b="1" dirty="0">
              <a:solidFill>
                <a:srgbClr val="000000"/>
              </a:solidFill>
              <a:latin typeface="Rockwell" panose="02060603020205020403" pitchFamily="18" charset="0"/>
            </a:endParaRPr>
          </a:p>
        </p:txBody>
      </p:sp>
      <p:pic>
        <p:nvPicPr>
          <p:cNvPr id="9" name="Picture 8"/>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9943" y="3547055"/>
            <a:ext cx="3937406" cy="3035084"/>
          </a:xfrm>
          <a:prstGeom prst="rect">
            <a:avLst/>
          </a:prstGeom>
        </p:spPr>
      </p:pic>
      <p:pic>
        <p:nvPicPr>
          <p:cNvPr id="2" name="Picture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31158" y="4004255"/>
            <a:ext cx="3586858" cy="2349392"/>
          </a:xfrm>
          <a:prstGeom prst="rect">
            <a:avLst/>
          </a:prstGeom>
        </p:spPr>
      </p:pic>
    </p:spTree>
    <p:extLst>
      <p:ext uri="{BB962C8B-B14F-4D97-AF65-F5344CB8AC3E}">
        <p14:creationId xmlns:p14="http://schemas.microsoft.com/office/powerpoint/2010/main" val="2498824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ltLang="en-US" sz="4000"/>
              <a:t>European Colonization</a:t>
            </a:r>
          </a:p>
        </p:txBody>
      </p:sp>
      <p:sp>
        <p:nvSpPr>
          <p:cNvPr id="315395" name="Rectangle 3"/>
          <p:cNvSpPr>
            <a:spLocks noGrp="1" noChangeArrowheads="1"/>
          </p:cNvSpPr>
          <p:nvPr>
            <p:ph type="body" sz="half" idx="1"/>
          </p:nvPr>
        </p:nvSpPr>
        <p:spPr>
          <a:xfrm>
            <a:off x="1524000" y="2286000"/>
            <a:ext cx="9144000" cy="4495800"/>
          </a:xfrm>
        </p:spPr>
        <p:txBody>
          <a:bodyPr/>
          <a:lstStyle/>
          <a:p>
            <a:pPr>
              <a:lnSpc>
                <a:spcPct val="85000"/>
              </a:lnSpc>
              <a:spcBef>
                <a:spcPct val="10000"/>
              </a:spcBef>
            </a:pPr>
            <a:r>
              <a:rPr lang="en-US" altLang="en-US" sz="2800" b="1"/>
              <a:t>Once the New World is discovered, the </a:t>
            </a:r>
            <a:r>
              <a:rPr lang="en-US" altLang="en-US" sz="2800" b="1" i="1" u="sng">
                <a:solidFill>
                  <a:srgbClr val="0000CC"/>
                </a:solidFill>
                <a:effectLst>
                  <a:outerShdw blurRad="38100" dist="38100" dir="2700000" algn="tl">
                    <a:srgbClr val="C0C0C0"/>
                  </a:outerShdw>
                </a:effectLst>
              </a:rPr>
              <a:t>Big 4</a:t>
            </a:r>
            <a:r>
              <a:rPr lang="en-US" altLang="en-US" sz="2800" b="1"/>
              <a:t> four European countries begin competing for control of North America and the world….</a:t>
            </a:r>
          </a:p>
          <a:p>
            <a:pPr lvl="1">
              <a:lnSpc>
                <a:spcPct val="85000"/>
              </a:lnSpc>
              <a:spcBef>
                <a:spcPct val="10000"/>
              </a:spcBef>
            </a:pPr>
            <a:r>
              <a:rPr lang="en-US" altLang="en-US" b="1" i="1">
                <a:solidFill>
                  <a:srgbClr val="990000"/>
                </a:solidFill>
                <a:effectLst>
                  <a:outerShdw blurRad="38100" dist="38100" dir="2700000" algn="tl">
                    <a:srgbClr val="C0C0C0"/>
                  </a:outerShdw>
                </a:effectLst>
              </a:rPr>
              <a:t>Spain</a:t>
            </a:r>
          </a:p>
          <a:p>
            <a:pPr lvl="1">
              <a:lnSpc>
                <a:spcPct val="85000"/>
              </a:lnSpc>
              <a:spcBef>
                <a:spcPct val="10000"/>
              </a:spcBef>
            </a:pPr>
            <a:r>
              <a:rPr lang="en-US" altLang="en-US" b="1" i="1">
                <a:solidFill>
                  <a:srgbClr val="990000"/>
                </a:solidFill>
                <a:effectLst>
                  <a:outerShdw blurRad="38100" dist="38100" dir="2700000" algn="tl">
                    <a:srgbClr val="C0C0C0"/>
                  </a:outerShdw>
                </a:effectLst>
              </a:rPr>
              <a:t>England</a:t>
            </a:r>
          </a:p>
          <a:p>
            <a:pPr lvl="1">
              <a:lnSpc>
                <a:spcPct val="85000"/>
              </a:lnSpc>
              <a:spcBef>
                <a:spcPct val="10000"/>
              </a:spcBef>
            </a:pPr>
            <a:r>
              <a:rPr lang="en-US" altLang="en-US" b="1" i="1">
                <a:solidFill>
                  <a:srgbClr val="990000"/>
                </a:solidFill>
                <a:effectLst>
                  <a:outerShdw blurRad="38100" dist="38100" dir="2700000" algn="tl">
                    <a:srgbClr val="C0C0C0"/>
                  </a:outerShdw>
                </a:effectLst>
              </a:rPr>
              <a:t>France</a:t>
            </a:r>
          </a:p>
          <a:p>
            <a:pPr lvl="1">
              <a:lnSpc>
                <a:spcPct val="85000"/>
              </a:lnSpc>
              <a:spcBef>
                <a:spcPct val="10000"/>
              </a:spcBef>
            </a:pPr>
            <a:r>
              <a:rPr lang="en-US" altLang="en-US" b="1" i="1">
                <a:solidFill>
                  <a:srgbClr val="990000"/>
                </a:solidFill>
                <a:effectLst>
                  <a:outerShdw blurRad="38100" dist="38100" dir="2700000" algn="tl">
                    <a:srgbClr val="C0C0C0"/>
                  </a:outerShdw>
                </a:effectLst>
              </a:rPr>
              <a:t>Portugal</a:t>
            </a:r>
          </a:p>
          <a:p>
            <a:pPr lvl="1">
              <a:lnSpc>
                <a:spcPct val="85000"/>
              </a:lnSpc>
              <a:spcBef>
                <a:spcPct val="10000"/>
              </a:spcBef>
            </a:pPr>
            <a:endParaRPr lang="en-US" altLang="en-US" sz="2400" b="1"/>
          </a:p>
          <a:p>
            <a:pPr>
              <a:lnSpc>
                <a:spcPct val="85000"/>
              </a:lnSpc>
              <a:spcBef>
                <a:spcPct val="10000"/>
              </a:spcBef>
            </a:pPr>
            <a:r>
              <a:rPr lang="en-US" altLang="en-US" sz="2800" b="1"/>
              <a:t>This power struggle ultimately leads to several wars.</a:t>
            </a:r>
          </a:p>
          <a:p>
            <a:pPr lvl="1">
              <a:lnSpc>
                <a:spcPct val="85000"/>
              </a:lnSpc>
              <a:spcBef>
                <a:spcPct val="10000"/>
              </a:spcBef>
            </a:pPr>
            <a:endParaRPr lang="en-US" altLang="en-US" sz="2400" b="1"/>
          </a:p>
        </p:txBody>
      </p:sp>
      <p:pic>
        <p:nvPicPr>
          <p:cNvPr id="315396" name="Picture 4" descr="Sir Francis Drake"/>
          <p:cNvPicPr>
            <a:picLocks noGrp="1" noChangeAspect="1" noChangeArrowheads="1"/>
          </p:cNvPicPr>
          <p:nvPr>
            <p:ph sz="half" idx="2"/>
          </p:nvPr>
        </p:nvPicPr>
        <p:blipFill>
          <a:blip r:embed="rId2">
            <a:lum bright="40000" contrast="-70000"/>
            <a:extLst>
              <a:ext uri="{28A0092B-C50C-407E-A947-70E740481C1C}">
                <a14:useLocalDpi xmlns:a14="http://schemas.microsoft.com/office/drawing/2010/main" val="0"/>
              </a:ext>
            </a:extLst>
          </a:blip>
          <a:srcRect b="4109"/>
          <a:stretch>
            <a:fillRect/>
          </a:stretch>
        </p:blipFill>
        <p:spPr>
          <a:xfrm>
            <a:off x="1828800" y="304801"/>
            <a:ext cx="8458200" cy="1774825"/>
          </a:xfrm>
          <a:noFill/>
          <a:ln w="76200" cmpd="tri">
            <a:solidFill>
              <a:srgbClr val="000000"/>
            </a:solidFill>
            <a:miter lim="800000"/>
            <a:headEnd/>
            <a:tailEnd/>
          </a:ln>
        </p:spPr>
      </p:pic>
      <p:sp>
        <p:nvSpPr>
          <p:cNvPr id="315397" name="Rectangle 5"/>
          <p:cNvSpPr>
            <a:spLocks noChangeArrowheads="1"/>
          </p:cNvSpPr>
          <p:nvPr/>
        </p:nvSpPr>
        <p:spPr bwMode="auto">
          <a:xfrm>
            <a:off x="2209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defRPr>
            </a:lvl1pPr>
            <a:lvl2pPr algn="ctr">
              <a:defRPr sz="4400">
                <a:solidFill>
                  <a:schemeClr val="tx1"/>
                </a:solidFill>
                <a:latin typeface="Arial" panose="020B0604020202020204" pitchFamily="34" charset="0"/>
              </a:defRPr>
            </a:lvl2pPr>
            <a:lvl3pPr algn="ctr">
              <a:defRPr sz="4400">
                <a:solidFill>
                  <a:schemeClr val="tx1"/>
                </a:solidFill>
                <a:latin typeface="Arial" panose="020B0604020202020204" pitchFamily="34" charset="0"/>
              </a:defRPr>
            </a:lvl3pPr>
            <a:lvl4pPr algn="ctr">
              <a:defRPr sz="4400">
                <a:solidFill>
                  <a:schemeClr val="tx1"/>
                </a:solidFill>
                <a:latin typeface="Arial" panose="020B0604020202020204" pitchFamily="34" charset="0"/>
              </a:defRPr>
            </a:lvl4pPr>
            <a:lvl5pPr algn="ctr">
              <a:defRPr sz="4400">
                <a:solidFill>
                  <a:schemeClr val="tx1"/>
                </a:solidFill>
                <a:latin typeface="Arial" panose="020B0604020202020204" pitchFamily="34" charset="0"/>
              </a:defRPr>
            </a:lvl5pPr>
            <a:lvl6pPr marL="457200" algn="ctr" fontAlgn="base">
              <a:spcBef>
                <a:spcPct val="0"/>
              </a:spcBef>
              <a:spcAft>
                <a:spcPct val="0"/>
              </a:spcAft>
              <a:defRPr sz="4400">
                <a:solidFill>
                  <a:schemeClr val="tx1"/>
                </a:solidFill>
                <a:latin typeface="Arial" panose="020B0604020202020204" pitchFamily="34" charset="0"/>
              </a:defRPr>
            </a:lvl6pPr>
            <a:lvl7pPr marL="914400" algn="ctr" fontAlgn="base">
              <a:spcBef>
                <a:spcPct val="0"/>
              </a:spcBef>
              <a:spcAft>
                <a:spcPct val="0"/>
              </a:spcAft>
              <a:defRPr sz="4400">
                <a:solidFill>
                  <a:schemeClr val="tx1"/>
                </a:solidFill>
                <a:latin typeface="Arial" panose="020B0604020202020204" pitchFamily="34" charset="0"/>
              </a:defRPr>
            </a:lvl7pPr>
            <a:lvl8pPr marL="1371600" algn="ctr" fontAlgn="base">
              <a:spcBef>
                <a:spcPct val="0"/>
              </a:spcBef>
              <a:spcAft>
                <a:spcPct val="0"/>
              </a:spcAft>
              <a:defRPr sz="4400">
                <a:solidFill>
                  <a:schemeClr val="tx1"/>
                </a:solidFill>
                <a:latin typeface="Arial" panose="020B0604020202020204" pitchFamily="34" charset="0"/>
              </a:defRPr>
            </a:lvl8pPr>
            <a:lvl9pPr marL="1828800" algn="ctr" fontAlgn="base">
              <a:spcBef>
                <a:spcPct val="0"/>
              </a:spcBef>
              <a:spcAft>
                <a:spcPct val="0"/>
              </a:spcAft>
              <a:defRPr sz="4400">
                <a:solidFill>
                  <a:schemeClr val="tx1"/>
                </a:solidFill>
                <a:latin typeface="Arial" panose="020B0604020202020204" pitchFamily="34" charset="0"/>
              </a:defRPr>
            </a:lvl9pPr>
          </a:lstStyle>
          <a:p>
            <a:pPr fontAlgn="base">
              <a:spcBef>
                <a:spcPct val="0"/>
              </a:spcBef>
              <a:spcAft>
                <a:spcPct val="0"/>
              </a:spcAft>
            </a:pPr>
            <a:r>
              <a:rPr lang="en-US" altLang="en-US" sz="5400" b="1" u="sng">
                <a:solidFill>
                  <a:srgbClr val="000000"/>
                </a:solidFill>
              </a:rPr>
              <a:t>European Colonization</a:t>
            </a:r>
          </a:p>
        </p:txBody>
      </p:sp>
    </p:spTree>
    <p:extLst>
      <p:ext uri="{BB962C8B-B14F-4D97-AF65-F5344CB8AC3E}">
        <p14:creationId xmlns:p14="http://schemas.microsoft.com/office/powerpoint/2010/main" val="375142677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5395">
                                            <p:txEl>
                                              <p:pRg st="0" end="0"/>
                                            </p:txEl>
                                          </p:spTgt>
                                        </p:tgtEl>
                                        <p:attrNameLst>
                                          <p:attrName>style.visibility</p:attrName>
                                        </p:attrNameLst>
                                      </p:cBhvr>
                                      <p:to>
                                        <p:strVal val="visible"/>
                                      </p:to>
                                    </p:set>
                                    <p:animEffect transition="in" filter="wipe(left)">
                                      <p:cBhvr>
                                        <p:cTn id="7" dur="500"/>
                                        <p:tgtEl>
                                          <p:spTgt spid="31539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5395">
                                            <p:txEl>
                                              <p:pRg st="1" end="1"/>
                                            </p:txEl>
                                          </p:spTgt>
                                        </p:tgtEl>
                                        <p:attrNameLst>
                                          <p:attrName>style.visibility</p:attrName>
                                        </p:attrNameLst>
                                      </p:cBhvr>
                                      <p:to>
                                        <p:strVal val="visible"/>
                                      </p:to>
                                    </p:set>
                                    <p:animEffect transition="in" filter="wipe(left)">
                                      <p:cBhvr>
                                        <p:cTn id="10" dur="500"/>
                                        <p:tgtEl>
                                          <p:spTgt spid="31539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5395">
                                            <p:txEl>
                                              <p:pRg st="2" end="2"/>
                                            </p:txEl>
                                          </p:spTgt>
                                        </p:tgtEl>
                                        <p:attrNameLst>
                                          <p:attrName>style.visibility</p:attrName>
                                        </p:attrNameLst>
                                      </p:cBhvr>
                                      <p:to>
                                        <p:strVal val="visible"/>
                                      </p:to>
                                    </p:set>
                                    <p:animEffect transition="in" filter="wipe(left)">
                                      <p:cBhvr>
                                        <p:cTn id="13" dur="500"/>
                                        <p:tgtEl>
                                          <p:spTgt spid="31539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5395">
                                            <p:txEl>
                                              <p:pRg st="3" end="3"/>
                                            </p:txEl>
                                          </p:spTgt>
                                        </p:tgtEl>
                                        <p:attrNameLst>
                                          <p:attrName>style.visibility</p:attrName>
                                        </p:attrNameLst>
                                      </p:cBhvr>
                                      <p:to>
                                        <p:strVal val="visible"/>
                                      </p:to>
                                    </p:set>
                                    <p:animEffect transition="in" filter="wipe(left)">
                                      <p:cBhvr>
                                        <p:cTn id="16" dur="500"/>
                                        <p:tgtEl>
                                          <p:spTgt spid="315395">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15395">
                                            <p:txEl>
                                              <p:pRg st="4" end="4"/>
                                            </p:txEl>
                                          </p:spTgt>
                                        </p:tgtEl>
                                        <p:attrNameLst>
                                          <p:attrName>style.visibility</p:attrName>
                                        </p:attrNameLst>
                                      </p:cBhvr>
                                      <p:to>
                                        <p:strVal val="visible"/>
                                      </p:to>
                                    </p:set>
                                    <p:animEffect transition="in" filter="wipe(left)">
                                      <p:cBhvr>
                                        <p:cTn id="19" dur="500"/>
                                        <p:tgtEl>
                                          <p:spTgt spid="31539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15395">
                                            <p:txEl>
                                              <p:pRg st="6" end="6"/>
                                            </p:txEl>
                                          </p:spTgt>
                                        </p:tgtEl>
                                        <p:attrNameLst>
                                          <p:attrName>style.visibility</p:attrName>
                                        </p:attrNameLst>
                                      </p:cBhvr>
                                      <p:to>
                                        <p:strVal val="visible"/>
                                      </p:to>
                                    </p:set>
                                    <p:animEffect transition="in" filter="wipe(left)">
                                      <p:cBhvr>
                                        <p:cTn id="24" dur="500"/>
                                        <p:tgtEl>
                                          <p:spTgt spid="315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89363" y="365127"/>
            <a:ext cx="10515600" cy="854074"/>
          </a:xfrm>
        </p:spPr>
        <p:txBody>
          <a:bodyPr/>
          <a:lstStyle/>
          <a:p>
            <a:r>
              <a:rPr lang="en-US" b="1" dirty="0" smtClean="0">
                <a:latin typeface="Rockwell" panose="02060603020205020403" pitchFamily="18" charset="0"/>
              </a:rPr>
              <a:t>The Plantations</a:t>
            </a:r>
            <a:endParaRPr lang="en-US" b="1" dirty="0">
              <a:latin typeface="Rockwell" panose="02060603020205020403" pitchFamily="18" charset="0"/>
            </a:endParaRPr>
          </a:p>
        </p:txBody>
      </p:sp>
      <p:sp>
        <p:nvSpPr>
          <p:cNvPr id="5" name="Content Placeholder 4"/>
          <p:cNvSpPr>
            <a:spLocks noGrp="1"/>
          </p:cNvSpPr>
          <p:nvPr>
            <p:ph idx="1"/>
          </p:nvPr>
        </p:nvSpPr>
        <p:spPr>
          <a:xfrm>
            <a:off x="2701636" y="1219201"/>
            <a:ext cx="8652164" cy="4957762"/>
          </a:xfrm>
        </p:spPr>
        <p:txBody>
          <a:bodyPr/>
          <a:lstStyle/>
          <a:p>
            <a:r>
              <a:rPr lang="en-US" altLang="en-US" sz="2400" dirty="0">
                <a:solidFill>
                  <a:srgbClr val="000000"/>
                </a:solidFill>
                <a:latin typeface="Rockwell" panose="02060603020205020403" pitchFamily="18" charset="0"/>
              </a:rPr>
              <a:t>C</a:t>
            </a:r>
            <a:r>
              <a:rPr lang="en-US" altLang="en-US" sz="2400" dirty="0" smtClean="0">
                <a:solidFill>
                  <a:srgbClr val="000000"/>
                </a:solidFill>
                <a:latin typeface="Rockwell" panose="02060603020205020403" pitchFamily="18" charset="0"/>
              </a:rPr>
              <a:t>olonists </a:t>
            </a:r>
            <a:r>
              <a:rPr lang="en-US" altLang="en-US" sz="2400" dirty="0">
                <a:solidFill>
                  <a:srgbClr val="000000"/>
                </a:solidFill>
                <a:latin typeface="Rockwell" panose="02060603020205020403" pitchFamily="18" charset="0"/>
              </a:rPr>
              <a:t>set up </a:t>
            </a:r>
            <a:r>
              <a:rPr lang="en-US" altLang="en-US" sz="2400" b="1" dirty="0">
                <a:solidFill>
                  <a:srgbClr val="000000"/>
                </a:solidFill>
                <a:latin typeface="Rockwell" panose="02060603020205020403" pitchFamily="18" charset="0"/>
              </a:rPr>
              <a:t>plantations</a:t>
            </a:r>
            <a:r>
              <a:rPr lang="en-US" altLang="en-US" sz="2400" dirty="0">
                <a:solidFill>
                  <a:srgbClr val="000000"/>
                </a:solidFill>
                <a:latin typeface="Rockwell" panose="02060603020205020403" pitchFamily="18" charset="0"/>
              </a:rPr>
              <a:t>.</a:t>
            </a:r>
            <a:r>
              <a:rPr lang="en-US" altLang="en-US" sz="2400" dirty="0">
                <a:latin typeface="Rockwell" panose="02060603020205020403" pitchFamily="18" charset="0"/>
              </a:rPr>
              <a:t>  </a:t>
            </a:r>
            <a:r>
              <a:rPr lang="en-US" altLang="en-US" sz="2400" dirty="0">
                <a:solidFill>
                  <a:srgbClr val="000000"/>
                </a:solidFill>
                <a:latin typeface="Rockwell" panose="02060603020205020403" pitchFamily="18" charset="0"/>
              </a:rPr>
              <a:t> A plantation is a huge farm. </a:t>
            </a:r>
            <a:endParaRPr lang="en-US" altLang="en-US" sz="2400" dirty="0" smtClean="0">
              <a:solidFill>
                <a:srgbClr val="000000"/>
              </a:solidFill>
              <a:latin typeface="Rockwell" panose="02060603020205020403" pitchFamily="18" charset="0"/>
            </a:endParaRPr>
          </a:p>
          <a:p>
            <a:r>
              <a:rPr lang="en-US" altLang="en-US" sz="2400" dirty="0" smtClean="0">
                <a:solidFill>
                  <a:srgbClr val="000000"/>
                </a:solidFill>
                <a:latin typeface="Rockwell" panose="02060603020205020403" pitchFamily="18" charset="0"/>
              </a:rPr>
              <a:t>The </a:t>
            </a:r>
            <a:r>
              <a:rPr lang="en-US" altLang="en-US" sz="2400" dirty="0">
                <a:solidFill>
                  <a:srgbClr val="000000"/>
                </a:solidFill>
                <a:latin typeface="Rockwell" panose="02060603020205020403" pitchFamily="18" charset="0"/>
              </a:rPr>
              <a:t>plantations in New Spain grew sugarcane, tobacco, coffee, cocoa, cotton, and other crops </a:t>
            </a:r>
            <a:r>
              <a:rPr lang="en-US" altLang="en-US" sz="2400" dirty="0" smtClean="0">
                <a:solidFill>
                  <a:srgbClr val="000000"/>
                </a:solidFill>
                <a:latin typeface="Rockwell" panose="02060603020205020403" pitchFamily="18" charset="0"/>
              </a:rPr>
              <a:t>that </a:t>
            </a:r>
            <a:r>
              <a:rPr lang="en-US" altLang="en-US" sz="2400" dirty="0">
                <a:solidFill>
                  <a:srgbClr val="000000"/>
                </a:solidFill>
                <a:latin typeface="Rockwell" panose="02060603020205020403" pitchFamily="18" charset="0"/>
              </a:rPr>
              <a:t>could be sold in </a:t>
            </a:r>
            <a:r>
              <a:rPr lang="en-US" altLang="en-US" sz="2400" dirty="0" smtClean="0">
                <a:solidFill>
                  <a:srgbClr val="000000"/>
                </a:solidFill>
                <a:latin typeface="Rockwell" panose="02060603020205020403" pitchFamily="18" charset="0"/>
              </a:rPr>
              <a:t>Spain.</a:t>
            </a:r>
          </a:p>
          <a:p>
            <a:r>
              <a:rPr lang="en-US" altLang="en-US" sz="2400" dirty="0" smtClean="0">
                <a:solidFill>
                  <a:srgbClr val="000000"/>
                </a:solidFill>
                <a:latin typeface="Rockwell" panose="02060603020205020403" pitchFamily="18" charset="0"/>
              </a:rPr>
              <a:t>Relied heavily on slave labor supplied by the Native Americans </a:t>
            </a:r>
            <a:r>
              <a:rPr lang="en-US" altLang="en-US" sz="2400" dirty="0" smtClean="0">
                <a:latin typeface="Rockwell" panose="02060603020205020403" pitchFamily="18" charset="0"/>
              </a:rPr>
              <a:t>and later imported Africans.</a:t>
            </a:r>
            <a:endParaRPr lang="en-US" altLang="en-US" sz="2400" dirty="0">
              <a:latin typeface="Rockwell" panose="02060603020205020403" pitchFamily="18" charset="0"/>
            </a:endParaRPr>
          </a:p>
          <a:p>
            <a:pPr marL="0" indent="0">
              <a:buNone/>
            </a:pPr>
            <a:endParaRPr lang="en-US" sz="2400" dirty="0">
              <a:latin typeface="Rockwell" panose="02060603020205020403" pitchFamily="18" charset="0"/>
            </a:endParaRPr>
          </a:p>
        </p:txBody>
      </p:sp>
      <p:pic>
        <p:nvPicPr>
          <p:cNvPr id="1028" name="Picture 4" descr="http://www.watertown.k12.ma.us/cunniff/americanhistorycentral/Graphic_Images/Buttons/redbuttonblackbod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98438"/>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6473" y="3982022"/>
            <a:ext cx="4475018" cy="2501906"/>
          </a:xfrm>
          <a:prstGeom prst="rect">
            <a:avLst/>
          </a:prstGeom>
        </p:spPr>
      </p:pic>
    </p:spTree>
    <p:extLst>
      <p:ext uri="{BB962C8B-B14F-4D97-AF65-F5344CB8AC3E}">
        <p14:creationId xmlns:p14="http://schemas.microsoft.com/office/powerpoint/2010/main" val="404767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ChangeArrowheads="1"/>
          </p:cNvSpPr>
          <p:nvPr/>
        </p:nvSpPr>
        <p:spPr bwMode="auto">
          <a:xfrm>
            <a:off x="-2074863" y="-1485900"/>
            <a:ext cx="91440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800">
              <a:solidFill>
                <a:srgbClr val="000000"/>
              </a:solidFill>
            </a:endParaRPr>
          </a:p>
        </p:txBody>
      </p:sp>
      <p:pic>
        <p:nvPicPr>
          <p:cNvPr id="542723" name="Picture 3" descr="202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3404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1272" y="117693"/>
            <a:ext cx="3740728" cy="7725192"/>
          </a:xfrm>
          <a:prstGeom prst="rect">
            <a:avLst/>
          </a:prstGeom>
          <a:noFill/>
        </p:spPr>
        <p:txBody>
          <a:bodyPr wrap="square" rtlCol="0">
            <a:spAutoFit/>
          </a:bodyPr>
          <a:lstStyle/>
          <a:p>
            <a:pPr algn="ctr"/>
            <a:r>
              <a:rPr lang="en-US" b="1" dirty="0" smtClean="0">
                <a:latin typeface="Rockwell" panose="02060603020205020403" pitchFamily="18" charset="0"/>
              </a:rPr>
              <a:t>Gold and Silver Mines:</a:t>
            </a:r>
          </a:p>
          <a:p>
            <a:pPr marL="742950" lvl="1" indent="-285750">
              <a:buFont typeface="Arial" panose="020B0604020202020204" pitchFamily="34" charset="0"/>
              <a:buChar char="•"/>
            </a:pPr>
            <a:endParaRPr lang="en-US" b="1" dirty="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The wealth of Spain's new colonies in Latin America derives mainly from </a:t>
            </a:r>
            <a:r>
              <a:rPr lang="en-US" dirty="0" smtClean="0">
                <a:latin typeface="Rockwell" panose="02060603020205020403" pitchFamily="18" charset="0"/>
              </a:rPr>
              <a:t>silver and gold mines</a:t>
            </a:r>
          </a:p>
          <a:p>
            <a:endParaRPr lang="en-US" dirty="0" smtClean="0">
              <a:latin typeface="Rockwell" panose="02060603020205020403" pitchFamily="18" charset="0"/>
            </a:endParaRPr>
          </a:p>
          <a:p>
            <a:pPr marL="285750" indent="-285750">
              <a:buFont typeface="Arial" panose="020B0604020202020204" pitchFamily="34" charset="0"/>
              <a:buChar char="•"/>
            </a:pPr>
            <a:r>
              <a:rPr lang="en-US" dirty="0">
                <a:latin typeface="Rockwell" panose="02060603020205020403" pitchFamily="18" charset="0"/>
              </a:rPr>
              <a:t>20% of all gold and silver went to the Spanish </a:t>
            </a:r>
            <a:r>
              <a:rPr lang="en-US" dirty="0" smtClean="0">
                <a:latin typeface="Rockwell" panose="02060603020205020403" pitchFamily="18" charset="0"/>
              </a:rPr>
              <a:t>crown</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Tons of silver found in </a:t>
            </a:r>
            <a:r>
              <a:rPr lang="en-US" dirty="0">
                <a:latin typeface="Rockwell" panose="02060603020205020403" pitchFamily="18" charset="0"/>
              </a:rPr>
              <a:t>Bolivia- </a:t>
            </a:r>
            <a:r>
              <a:rPr lang="en-US" dirty="0" smtClean="0">
                <a:latin typeface="Rockwell" panose="02060603020205020403" pitchFamily="18" charset="0"/>
              </a:rPr>
              <a:t>More silver was mined </a:t>
            </a:r>
            <a:r>
              <a:rPr lang="en-US" dirty="0">
                <a:latin typeface="Rockwell" panose="02060603020205020403" pitchFamily="18" charset="0"/>
              </a:rPr>
              <a:t>over the next hundred years, than had existed in all of Europe up to that time</a:t>
            </a:r>
            <a:endParaRPr lang="en-US" dirty="0" smtClean="0">
              <a:latin typeface="Rockwell" panose="02060603020205020403" pitchFamily="18" charset="0"/>
            </a:endParaRPr>
          </a:p>
          <a:p>
            <a:endParaRPr lang="en-US" dirty="0" smtClean="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The natives were forced to world long, dangerous hours in the mines- many died</a:t>
            </a:r>
          </a:p>
          <a:p>
            <a:pPr marL="285750" indent="-285750">
              <a:buFont typeface="Arial" panose="020B0604020202020204" pitchFamily="34" charset="0"/>
              <a:buChar char="•"/>
            </a:pPr>
            <a:endParaRPr lang="en-US" dirty="0">
              <a:latin typeface="Rockwell" panose="02060603020205020403" pitchFamily="18" charset="0"/>
            </a:endParaRPr>
          </a:p>
          <a:p>
            <a:pPr marL="285750" indent="-285750">
              <a:buFont typeface="Arial" panose="020B0604020202020204" pitchFamily="34" charset="0"/>
              <a:buChar char="•"/>
            </a:pPr>
            <a:r>
              <a:rPr lang="en-US" dirty="0" smtClean="0">
                <a:latin typeface="Rockwell" panose="02060603020205020403" pitchFamily="18" charset="0"/>
              </a:rPr>
              <a:t>Treasure brought over on huge fleets of ships = attacks by British Privateers</a:t>
            </a:r>
          </a:p>
          <a:p>
            <a:endParaRPr lang="en-US" dirty="0" smtClean="0">
              <a:latin typeface="Rockwell" panose="02060603020205020403" pitchFamily="18" charset="0"/>
            </a:endParaRPr>
          </a:p>
          <a:p>
            <a:r>
              <a:rPr lang="en-US" sz="1600" dirty="0"/>
              <a:t/>
            </a:r>
            <a:br>
              <a:rPr lang="en-US" sz="1600" dirty="0"/>
            </a:br>
            <a:r>
              <a:rPr lang="en-US" sz="1600" dirty="0"/>
              <a:t/>
            </a:r>
            <a:br>
              <a:rPr lang="en-US" sz="1600" dirty="0"/>
            </a:br>
            <a:endParaRPr lang="en-US" sz="1600" b="1" dirty="0">
              <a:latin typeface="Rockwell" panose="02060603020205020403" pitchFamily="18" charset="0"/>
            </a:endParaRPr>
          </a:p>
          <a:p>
            <a:pPr marL="742950" lvl="1" indent="-285750">
              <a:buFont typeface="Arial" panose="020B0604020202020204" pitchFamily="34" charset="0"/>
              <a:buChar char="•"/>
            </a:pPr>
            <a:endParaRPr lang="en-US" sz="1600" b="1" dirty="0">
              <a:latin typeface="Rockwell" panose="02060603020205020403" pitchFamily="18" charset="0"/>
            </a:endParaRPr>
          </a:p>
        </p:txBody>
      </p:sp>
    </p:spTree>
    <p:extLst>
      <p:ext uri="{BB962C8B-B14F-4D97-AF65-F5344CB8AC3E}">
        <p14:creationId xmlns:p14="http://schemas.microsoft.com/office/powerpoint/2010/main" val="303799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Text Box 2"/>
          <p:cNvSpPr txBox="1">
            <a:spLocks noChangeArrowheads="1"/>
          </p:cNvSpPr>
          <p:nvPr/>
        </p:nvSpPr>
        <p:spPr bwMode="auto">
          <a:xfrm>
            <a:off x="3276600" y="76200"/>
            <a:ext cx="7315200" cy="1371600"/>
          </a:xfrm>
          <a:prstGeom prst="rect">
            <a:avLst/>
          </a:prstGeom>
          <a:noFill/>
          <a:ln>
            <a:noFill/>
          </a:ln>
          <a:effectLst>
            <a:outerShdw dist="35921" dir="2700000" algn="ctr" rotWithShape="0">
              <a:srgbClr val="C24F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4200">
                <a:solidFill>
                  <a:srgbClr val="333399"/>
                </a:solidFill>
                <a:effectLst>
                  <a:outerShdw blurRad="38100" dist="38100" dir="2700000" algn="tl">
                    <a:srgbClr val="000000"/>
                  </a:outerShdw>
                </a:effectLst>
                <a:latin typeface="Impact" panose="020B0806030902050204" pitchFamily="34" charset="0"/>
              </a:rPr>
              <a:t>Treasures</a:t>
            </a:r>
            <a:br>
              <a:rPr lang="en-US" altLang="en-US" sz="4200">
                <a:solidFill>
                  <a:srgbClr val="333399"/>
                </a:solidFill>
                <a:effectLst>
                  <a:outerShdw blurRad="38100" dist="38100" dir="2700000" algn="tl">
                    <a:srgbClr val="000000"/>
                  </a:outerShdw>
                </a:effectLst>
                <a:latin typeface="Impact" panose="020B0806030902050204" pitchFamily="34" charset="0"/>
              </a:rPr>
            </a:br>
            <a:r>
              <a:rPr lang="en-US" altLang="en-US" sz="4200">
                <a:solidFill>
                  <a:srgbClr val="333399"/>
                </a:solidFill>
                <a:effectLst>
                  <a:outerShdw blurRad="38100" dist="38100" dir="2700000" algn="tl">
                    <a:srgbClr val="000000"/>
                  </a:outerShdw>
                </a:effectLst>
                <a:latin typeface="Impact" panose="020B0806030902050204" pitchFamily="34" charset="0"/>
              </a:rPr>
              <a:t>from the Americas!</a:t>
            </a:r>
          </a:p>
        </p:txBody>
      </p:sp>
      <p:pic>
        <p:nvPicPr>
          <p:cNvPr id="541699" name="Picture 3" descr="chart-TreasureFromTheAmericas"/>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4977" t="8269" r="2956"/>
          <a:stretch>
            <a:fillRect/>
          </a:stretch>
        </p:blipFill>
        <p:spPr bwMode="auto">
          <a:xfrm>
            <a:off x="3276600" y="1524000"/>
            <a:ext cx="7391400" cy="48006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7792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8" name="Text Box 4"/>
          <p:cNvSpPr txBox="1">
            <a:spLocks noChangeArrowheads="1"/>
          </p:cNvSpPr>
          <p:nvPr/>
        </p:nvSpPr>
        <p:spPr bwMode="auto">
          <a:xfrm>
            <a:off x="3352800" y="855664"/>
            <a:ext cx="7162800" cy="582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75000"/>
              </a:lnSpc>
              <a:spcBef>
                <a:spcPct val="10000"/>
              </a:spcBef>
              <a:spcAft>
                <a:spcPct val="0"/>
              </a:spcAft>
            </a:pPr>
            <a:r>
              <a:rPr lang="en-US" altLang="en-US" sz="2800" b="1" dirty="0">
                <a:solidFill>
                  <a:srgbClr val="000000"/>
                </a:solidFill>
                <a:latin typeface="Arial Narrow" panose="020B0606020202030204" pitchFamily="34" charset="0"/>
              </a:rPr>
              <a:t>1. Spanish practice of securing an adequate and cheap labor supply = </a:t>
            </a:r>
            <a:r>
              <a:rPr lang="en-US" altLang="en-US" sz="2800" b="1" u="sng" dirty="0">
                <a:solidFill>
                  <a:srgbClr val="0000CC"/>
                </a:solidFill>
                <a:latin typeface="Arial Narrow" panose="020B0606020202030204" pitchFamily="34" charset="0"/>
              </a:rPr>
              <a:t>FEUDALISM</a:t>
            </a:r>
          </a:p>
          <a:p>
            <a:pPr lvl="1" fontAlgn="base">
              <a:lnSpc>
                <a:spcPct val="75000"/>
              </a:lnSpc>
              <a:spcBef>
                <a:spcPct val="10000"/>
              </a:spcBef>
              <a:spcAft>
                <a:spcPct val="0"/>
              </a:spcAft>
              <a:buFontTx/>
              <a:buChar char="•"/>
            </a:pPr>
            <a:r>
              <a:rPr lang="en-US" altLang="en-US" sz="2800" dirty="0">
                <a:solidFill>
                  <a:srgbClr val="000000"/>
                </a:solidFill>
                <a:latin typeface="Arial Narrow" panose="020B0606020202030204" pitchFamily="34" charset="0"/>
              </a:rPr>
              <a:t>“granted” to deserving subjects of the King</a:t>
            </a:r>
          </a:p>
          <a:p>
            <a:pPr fontAlgn="base">
              <a:lnSpc>
                <a:spcPct val="75000"/>
              </a:lnSpc>
              <a:spcBef>
                <a:spcPct val="30000"/>
              </a:spcBef>
              <a:spcAft>
                <a:spcPct val="0"/>
              </a:spcAft>
            </a:pPr>
            <a:r>
              <a:rPr lang="en-US" altLang="en-US" sz="2800" b="1" dirty="0">
                <a:solidFill>
                  <a:srgbClr val="000000"/>
                </a:solidFill>
                <a:latin typeface="Arial Narrow" panose="020B0606020202030204" pitchFamily="34" charset="0"/>
              </a:rPr>
              <a:t>2. Conquistador controlled Indian populations</a:t>
            </a:r>
            <a:r>
              <a:rPr lang="en-US" altLang="en-US" sz="2800" dirty="0">
                <a:solidFill>
                  <a:srgbClr val="000000"/>
                </a:solidFill>
                <a:latin typeface="Arial Narrow" panose="020B0606020202030204" pitchFamily="34" charset="0"/>
              </a:rPr>
              <a:t> </a:t>
            </a:r>
          </a:p>
          <a:p>
            <a:pPr lvl="1" fontAlgn="base">
              <a:lnSpc>
                <a:spcPct val="75000"/>
              </a:lnSpc>
              <a:spcBef>
                <a:spcPct val="10000"/>
              </a:spcBef>
              <a:spcAft>
                <a:spcPct val="0"/>
              </a:spcAft>
              <a:buFontTx/>
              <a:buChar char="•"/>
            </a:pPr>
            <a:r>
              <a:rPr lang="en-US" altLang="en-US" sz="2800" dirty="0">
                <a:solidFill>
                  <a:srgbClr val="000000"/>
                </a:solidFill>
                <a:latin typeface="Arial Narrow" panose="020B0606020202030204" pitchFamily="34" charset="0"/>
              </a:rPr>
              <a:t>Required Indians to pay tribute from their lands</a:t>
            </a:r>
          </a:p>
          <a:p>
            <a:pPr lvl="1" fontAlgn="base">
              <a:lnSpc>
                <a:spcPct val="75000"/>
              </a:lnSpc>
              <a:spcBef>
                <a:spcPct val="10000"/>
              </a:spcBef>
              <a:spcAft>
                <a:spcPct val="0"/>
              </a:spcAft>
              <a:buFontTx/>
              <a:buChar char="•"/>
            </a:pPr>
            <a:r>
              <a:rPr lang="en-US" altLang="en-US" sz="2800" dirty="0">
                <a:solidFill>
                  <a:srgbClr val="000000"/>
                </a:solidFill>
                <a:latin typeface="Arial Narrow" panose="020B0606020202030204" pitchFamily="34" charset="0"/>
              </a:rPr>
              <a:t>Indians often rendered personal services as well. </a:t>
            </a:r>
          </a:p>
          <a:p>
            <a:pPr fontAlgn="base">
              <a:lnSpc>
                <a:spcPct val="80000"/>
              </a:lnSpc>
              <a:spcBef>
                <a:spcPct val="10000"/>
              </a:spcBef>
              <a:spcAft>
                <a:spcPct val="0"/>
              </a:spcAft>
            </a:pPr>
            <a:r>
              <a:rPr lang="en-US" altLang="en-US" sz="2800" b="1" dirty="0">
                <a:solidFill>
                  <a:srgbClr val="000000"/>
                </a:solidFill>
                <a:latin typeface="Arial Narrow" panose="020B0606020202030204" pitchFamily="34" charset="0"/>
              </a:rPr>
              <a:t>3. In return the conquistador was obligated to</a:t>
            </a:r>
          </a:p>
          <a:p>
            <a:pPr lvl="1" fontAlgn="base">
              <a:lnSpc>
                <a:spcPct val="80000"/>
              </a:lnSpc>
              <a:spcBef>
                <a:spcPct val="10000"/>
              </a:spcBef>
              <a:spcAft>
                <a:spcPct val="0"/>
              </a:spcAft>
              <a:buFontTx/>
              <a:buChar char="•"/>
            </a:pPr>
            <a:r>
              <a:rPr lang="en-US" altLang="en-US" sz="2800" dirty="0">
                <a:solidFill>
                  <a:srgbClr val="000000"/>
                </a:solidFill>
                <a:latin typeface="Arial Narrow" panose="020B0606020202030204" pitchFamily="34" charset="0"/>
              </a:rPr>
              <a:t>protect his wards</a:t>
            </a:r>
          </a:p>
          <a:p>
            <a:pPr lvl="1" fontAlgn="base">
              <a:lnSpc>
                <a:spcPct val="80000"/>
              </a:lnSpc>
              <a:spcBef>
                <a:spcPct val="10000"/>
              </a:spcBef>
              <a:spcAft>
                <a:spcPct val="0"/>
              </a:spcAft>
              <a:buFontTx/>
              <a:buChar char="•"/>
            </a:pPr>
            <a:r>
              <a:rPr lang="en-US" altLang="en-US" sz="2800" dirty="0">
                <a:solidFill>
                  <a:srgbClr val="000000"/>
                </a:solidFill>
                <a:latin typeface="Arial Narrow" panose="020B0606020202030204" pitchFamily="34" charset="0"/>
              </a:rPr>
              <a:t>instruct them in the Christian faith</a:t>
            </a:r>
          </a:p>
          <a:p>
            <a:pPr lvl="1" fontAlgn="base">
              <a:lnSpc>
                <a:spcPct val="80000"/>
              </a:lnSpc>
              <a:spcBef>
                <a:spcPct val="10000"/>
              </a:spcBef>
              <a:spcAft>
                <a:spcPct val="0"/>
              </a:spcAft>
              <a:buFontTx/>
              <a:buChar char="•"/>
            </a:pPr>
            <a:r>
              <a:rPr lang="en-US" altLang="en-US" sz="2800" dirty="0">
                <a:solidFill>
                  <a:srgbClr val="000000"/>
                </a:solidFill>
                <a:latin typeface="Arial Narrow" panose="020B0606020202030204" pitchFamily="34" charset="0"/>
              </a:rPr>
              <a:t>defend their right to use the  to live off the land </a:t>
            </a:r>
          </a:p>
          <a:p>
            <a:pPr fontAlgn="base">
              <a:lnSpc>
                <a:spcPct val="80000"/>
              </a:lnSpc>
              <a:spcBef>
                <a:spcPct val="30000"/>
              </a:spcBef>
              <a:spcAft>
                <a:spcPct val="0"/>
              </a:spcAft>
            </a:pPr>
            <a:r>
              <a:rPr lang="en-US" altLang="en-US" sz="2800" b="1" dirty="0">
                <a:solidFill>
                  <a:srgbClr val="000000"/>
                </a:solidFill>
                <a:latin typeface="Arial Narrow" panose="020B0606020202030204" pitchFamily="34" charset="0"/>
              </a:rPr>
              <a:t>4. Encomienda system eventually decimated Indian population.</a:t>
            </a:r>
            <a:r>
              <a:rPr lang="en-US" altLang="en-US" sz="2800" dirty="0">
                <a:solidFill>
                  <a:srgbClr val="000000"/>
                </a:solidFill>
                <a:latin typeface="Arial Narrow" panose="020B0606020202030204" pitchFamily="34" charset="0"/>
              </a:rPr>
              <a:t> </a:t>
            </a:r>
          </a:p>
          <a:p>
            <a:pPr fontAlgn="base">
              <a:lnSpc>
                <a:spcPct val="80000"/>
              </a:lnSpc>
              <a:spcBef>
                <a:spcPct val="30000"/>
              </a:spcBef>
              <a:spcAft>
                <a:spcPct val="0"/>
              </a:spcAft>
            </a:pPr>
            <a:r>
              <a:rPr lang="en-US" altLang="en-US" sz="2800" b="1" dirty="0">
                <a:solidFill>
                  <a:srgbClr val="000000"/>
                </a:solidFill>
                <a:latin typeface="Arial Narrow" panose="020B0606020202030204" pitchFamily="34" charset="0"/>
              </a:rPr>
              <a:t>5. The King prevented the encomienda with the </a:t>
            </a:r>
            <a:r>
              <a:rPr lang="en-US" altLang="en-US" sz="2800" b="1" u="sng" dirty="0">
                <a:solidFill>
                  <a:srgbClr val="0000CC"/>
                </a:solidFill>
                <a:latin typeface="Arial Narrow" panose="020B0606020202030204" pitchFamily="34" charset="0"/>
              </a:rPr>
              <a:t>New Laws</a:t>
            </a:r>
            <a:r>
              <a:rPr lang="en-US" altLang="en-US" sz="2800" b="1" dirty="0">
                <a:solidFill>
                  <a:srgbClr val="000000"/>
                </a:solidFill>
                <a:latin typeface="Arial Narrow" panose="020B0606020202030204" pitchFamily="34" charset="0"/>
              </a:rPr>
              <a:t> (</a:t>
            </a:r>
            <a:r>
              <a:rPr lang="en-US" altLang="en-US" sz="2800" b="1" dirty="0" smtClean="0">
                <a:solidFill>
                  <a:srgbClr val="000000"/>
                </a:solidFill>
                <a:latin typeface="Arial Narrow" panose="020B0606020202030204" pitchFamily="34" charset="0"/>
              </a:rPr>
              <a:t>1542) and the </a:t>
            </a:r>
            <a:r>
              <a:rPr lang="en-US" altLang="en-US" sz="2800" b="1" dirty="0">
                <a:solidFill>
                  <a:srgbClr val="000000"/>
                </a:solidFill>
                <a:latin typeface="Arial Narrow" panose="020B0606020202030204" pitchFamily="34" charset="0"/>
              </a:rPr>
              <a:t>system gradually died out.</a:t>
            </a:r>
          </a:p>
        </p:txBody>
      </p:sp>
      <p:sp>
        <p:nvSpPr>
          <p:cNvPr id="564229" name="WordArt 5"/>
          <p:cNvSpPr>
            <a:spLocks noChangeArrowheads="1" noChangeShapeType="1" noTextEdit="1"/>
          </p:cNvSpPr>
          <p:nvPr/>
        </p:nvSpPr>
        <p:spPr bwMode="auto">
          <a:xfrm>
            <a:off x="3657600" y="152400"/>
            <a:ext cx="6324600" cy="571500"/>
          </a:xfrm>
          <a:prstGeom prst="rect">
            <a:avLst/>
          </a:prstGeom>
          <a:extLst>
            <a:ext uri="{91240B29-F687-4F45-9708-019B960494DF}">
              <a14:hiddenLine xmlns:a14="http://schemas.microsoft.com/office/drawing/2010/main" w="19050">
                <a:solidFill>
                  <a:schemeClr val="tx1"/>
                </a:solidFill>
                <a:round/>
                <a:headEnd/>
                <a:tailEnd/>
              </a14:hiddenLine>
            </a:ext>
          </a:extLst>
        </p:spPr>
        <p:txBody>
          <a:bodyPr wrap="none" fromWordArt="1">
            <a:prstTxWarp prst="textCanUp">
              <a:avLst>
                <a:gd name="adj" fmla="val 85713"/>
              </a:avLst>
            </a:prstTxWarp>
          </a:bodyPr>
          <a:lstStyle/>
          <a:p>
            <a:pPr algn="ctr" fontAlgn="base">
              <a:spcBef>
                <a:spcPct val="0"/>
              </a:spcBef>
              <a:spcAft>
                <a:spcPct val="0"/>
              </a:spcAft>
            </a:pPr>
            <a:r>
              <a:rPr lang="en-US" sz="3600" kern="10">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prstShdw prst="shdw17" dist="17961" dir="2700000">
                    <a:srgbClr val="9400ED">
                      <a:gamma/>
                      <a:shade val="60000"/>
                      <a:invGamma/>
                    </a:srgbClr>
                  </a:prstShdw>
                </a:effectLst>
                <a:latin typeface="Impact" panose="020B0806030902050204" pitchFamily="34" charset="0"/>
              </a:rPr>
              <a:t>ENCOMIENDA SYSTEM</a:t>
            </a:r>
          </a:p>
        </p:txBody>
      </p:sp>
    </p:spTree>
    <p:extLst>
      <p:ext uri="{BB962C8B-B14F-4D97-AF65-F5344CB8AC3E}">
        <p14:creationId xmlns:p14="http://schemas.microsoft.com/office/powerpoint/2010/main" val="1499385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64228">
                                            <p:txEl>
                                              <p:pRg st="0" end="0"/>
                                            </p:txEl>
                                          </p:spTgt>
                                        </p:tgtEl>
                                        <p:attrNameLst>
                                          <p:attrName>style.visibility</p:attrName>
                                        </p:attrNameLst>
                                      </p:cBhvr>
                                      <p:to>
                                        <p:strVal val="visible"/>
                                      </p:to>
                                    </p:set>
                                    <p:animEffect transition="in" filter="fade">
                                      <p:cBhvr>
                                        <p:cTn id="7" dur="100"/>
                                        <p:tgtEl>
                                          <p:spTgt spid="564228">
                                            <p:txEl>
                                              <p:pRg st="0" end="0"/>
                                            </p:txEl>
                                          </p:spTgt>
                                        </p:tgtEl>
                                      </p:cBhvr>
                                    </p:animEffect>
                                    <p:anim calcmode="lin" valueType="num">
                                      <p:cBhvr>
                                        <p:cTn id="8" dur="400" fill="hold"/>
                                        <p:tgtEl>
                                          <p:spTgt spid="564228">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64228">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64228">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64228">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564228">
                                            <p:txEl>
                                              <p:pRg st="1" end="1"/>
                                            </p:txEl>
                                          </p:spTgt>
                                        </p:tgtEl>
                                        <p:attrNameLst>
                                          <p:attrName>style.visibility</p:attrName>
                                        </p:attrNameLst>
                                      </p:cBhvr>
                                      <p:to>
                                        <p:strVal val="visible"/>
                                      </p:to>
                                    </p:set>
                                    <p:animEffect transition="in" filter="fade">
                                      <p:cBhvr>
                                        <p:cTn id="16" dur="100"/>
                                        <p:tgtEl>
                                          <p:spTgt spid="564228">
                                            <p:txEl>
                                              <p:pRg st="1" end="1"/>
                                            </p:txEl>
                                          </p:spTgt>
                                        </p:tgtEl>
                                      </p:cBhvr>
                                    </p:animEffect>
                                    <p:anim calcmode="lin" valueType="num">
                                      <p:cBhvr>
                                        <p:cTn id="17" dur="400" fill="hold"/>
                                        <p:tgtEl>
                                          <p:spTgt spid="564228">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564228">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64228">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64228">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564228">
                                            <p:txEl>
                                              <p:pRg st="2" end="2"/>
                                            </p:txEl>
                                          </p:spTgt>
                                        </p:tgtEl>
                                        <p:attrNameLst>
                                          <p:attrName>style.visibility</p:attrName>
                                        </p:attrNameLst>
                                      </p:cBhvr>
                                      <p:to>
                                        <p:strVal val="visible"/>
                                      </p:to>
                                    </p:set>
                                    <p:animEffect transition="in" filter="fade">
                                      <p:cBhvr>
                                        <p:cTn id="25" dur="100"/>
                                        <p:tgtEl>
                                          <p:spTgt spid="564228">
                                            <p:txEl>
                                              <p:pRg st="2" end="2"/>
                                            </p:txEl>
                                          </p:spTgt>
                                        </p:tgtEl>
                                      </p:cBhvr>
                                    </p:animEffect>
                                    <p:anim calcmode="lin" valueType="num">
                                      <p:cBhvr>
                                        <p:cTn id="26" dur="400" fill="hold"/>
                                        <p:tgtEl>
                                          <p:spTgt spid="564228">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564228">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564228">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564228">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564228">
                                            <p:txEl>
                                              <p:pRg st="3" end="3"/>
                                            </p:txEl>
                                          </p:spTgt>
                                        </p:tgtEl>
                                        <p:attrNameLst>
                                          <p:attrName>style.visibility</p:attrName>
                                        </p:attrNameLst>
                                      </p:cBhvr>
                                      <p:to>
                                        <p:strVal val="visible"/>
                                      </p:to>
                                    </p:set>
                                    <p:animEffect transition="in" filter="fade">
                                      <p:cBhvr>
                                        <p:cTn id="34" dur="100"/>
                                        <p:tgtEl>
                                          <p:spTgt spid="564228">
                                            <p:txEl>
                                              <p:pRg st="3" end="3"/>
                                            </p:txEl>
                                          </p:spTgt>
                                        </p:tgtEl>
                                      </p:cBhvr>
                                    </p:animEffect>
                                    <p:anim calcmode="lin" valueType="num">
                                      <p:cBhvr>
                                        <p:cTn id="35" dur="400" fill="hold"/>
                                        <p:tgtEl>
                                          <p:spTgt spid="564228">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564228">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564228">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564228">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564228">
                                            <p:txEl>
                                              <p:pRg st="4" end="4"/>
                                            </p:txEl>
                                          </p:spTgt>
                                        </p:tgtEl>
                                        <p:attrNameLst>
                                          <p:attrName>style.visibility</p:attrName>
                                        </p:attrNameLst>
                                      </p:cBhvr>
                                      <p:to>
                                        <p:strVal val="visible"/>
                                      </p:to>
                                    </p:set>
                                    <p:animEffect transition="in" filter="fade">
                                      <p:cBhvr>
                                        <p:cTn id="43" dur="100"/>
                                        <p:tgtEl>
                                          <p:spTgt spid="564228">
                                            <p:txEl>
                                              <p:pRg st="4" end="4"/>
                                            </p:txEl>
                                          </p:spTgt>
                                        </p:tgtEl>
                                      </p:cBhvr>
                                    </p:animEffect>
                                    <p:anim calcmode="lin" valueType="num">
                                      <p:cBhvr>
                                        <p:cTn id="44" dur="400" fill="hold"/>
                                        <p:tgtEl>
                                          <p:spTgt spid="564228">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564228">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564228">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564228">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564228">
                                            <p:txEl>
                                              <p:pRg st="5" end="5"/>
                                            </p:txEl>
                                          </p:spTgt>
                                        </p:tgtEl>
                                        <p:attrNameLst>
                                          <p:attrName>style.visibility</p:attrName>
                                        </p:attrNameLst>
                                      </p:cBhvr>
                                      <p:to>
                                        <p:strVal val="visible"/>
                                      </p:to>
                                    </p:set>
                                    <p:animEffect transition="in" filter="fade">
                                      <p:cBhvr>
                                        <p:cTn id="52" dur="100"/>
                                        <p:tgtEl>
                                          <p:spTgt spid="564228">
                                            <p:txEl>
                                              <p:pRg st="5" end="5"/>
                                            </p:txEl>
                                          </p:spTgt>
                                        </p:tgtEl>
                                      </p:cBhvr>
                                    </p:animEffect>
                                    <p:anim calcmode="lin" valueType="num">
                                      <p:cBhvr>
                                        <p:cTn id="53" dur="400" fill="hold"/>
                                        <p:tgtEl>
                                          <p:spTgt spid="564228">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564228">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564228">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564228">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564228">
                                            <p:txEl>
                                              <p:pRg st="6" end="6"/>
                                            </p:txEl>
                                          </p:spTgt>
                                        </p:tgtEl>
                                        <p:attrNameLst>
                                          <p:attrName>style.visibility</p:attrName>
                                        </p:attrNameLst>
                                      </p:cBhvr>
                                      <p:to>
                                        <p:strVal val="visible"/>
                                      </p:to>
                                    </p:set>
                                    <p:animEffect transition="in" filter="fade">
                                      <p:cBhvr>
                                        <p:cTn id="61" dur="100"/>
                                        <p:tgtEl>
                                          <p:spTgt spid="564228">
                                            <p:txEl>
                                              <p:pRg st="6" end="6"/>
                                            </p:txEl>
                                          </p:spTgt>
                                        </p:tgtEl>
                                      </p:cBhvr>
                                    </p:animEffect>
                                    <p:anim calcmode="lin" valueType="num">
                                      <p:cBhvr>
                                        <p:cTn id="62" dur="400" fill="hold"/>
                                        <p:tgtEl>
                                          <p:spTgt spid="564228">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564228">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564228">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564228">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564228">
                                            <p:txEl>
                                              <p:pRg st="7" end="7"/>
                                            </p:txEl>
                                          </p:spTgt>
                                        </p:tgtEl>
                                        <p:attrNameLst>
                                          <p:attrName>style.visibility</p:attrName>
                                        </p:attrNameLst>
                                      </p:cBhvr>
                                      <p:to>
                                        <p:strVal val="visible"/>
                                      </p:to>
                                    </p:set>
                                    <p:animEffect transition="in" filter="fade">
                                      <p:cBhvr>
                                        <p:cTn id="70" dur="100"/>
                                        <p:tgtEl>
                                          <p:spTgt spid="564228">
                                            <p:txEl>
                                              <p:pRg st="7" end="7"/>
                                            </p:txEl>
                                          </p:spTgt>
                                        </p:tgtEl>
                                      </p:cBhvr>
                                    </p:animEffect>
                                    <p:anim calcmode="lin" valueType="num">
                                      <p:cBhvr>
                                        <p:cTn id="71" dur="400" fill="hold"/>
                                        <p:tgtEl>
                                          <p:spTgt spid="564228">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564228">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564228">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564228">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564228">
                                            <p:txEl>
                                              <p:pRg st="8" end="8"/>
                                            </p:txEl>
                                          </p:spTgt>
                                        </p:tgtEl>
                                        <p:attrNameLst>
                                          <p:attrName>style.visibility</p:attrName>
                                        </p:attrNameLst>
                                      </p:cBhvr>
                                      <p:to>
                                        <p:strVal val="visible"/>
                                      </p:to>
                                    </p:set>
                                    <p:animEffect transition="in" filter="fade">
                                      <p:cBhvr>
                                        <p:cTn id="79" dur="100"/>
                                        <p:tgtEl>
                                          <p:spTgt spid="564228">
                                            <p:txEl>
                                              <p:pRg st="8" end="8"/>
                                            </p:txEl>
                                          </p:spTgt>
                                        </p:tgtEl>
                                      </p:cBhvr>
                                    </p:animEffect>
                                    <p:anim calcmode="lin" valueType="num">
                                      <p:cBhvr>
                                        <p:cTn id="80" dur="400" fill="hold"/>
                                        <p:tgtEl>
                                          <p:spTgt spid="564228">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564228">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564228">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564228">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43" presetClass="entr" presetSubtype="0" fill="hold" grpId="0" nodeType="clickEffect">
                                  <p:stCondLst>
                                    <p:cond delay="0"/>
                                  </p:stCondLst>
                                  <p:childTnLst>
                                    <p:set>
                                      <p:cBhvr>
                                        <p:cTn id="87" dur="1" fill="hold">
                                          <p:stCondLst>
                                            <p:cond delay="0"/>
                                          </p:stCondLst>
                                        </p:cTn>
                                        <p:tgtEl>
                                          <p:spTgt spid="564228">
                                            <p:txEl>
                                              <p:pRg st="9" end="9"/>
                                            </p:txEl>
                                          </p:spTgt>
                                        </p:tgtEl>
                                        <p:attrNameLst>
                                          <p:attrName>style.visibility</p:attrName>
                                        </p:attrNameLst>
                                      </p:cBhvr>
                                      <p:to>
                                        <p:strVal val="visible"/>
                                      </p:to>
                                    </p:set>
                                    <p:animEffect transition="in" filter="fade">
                                      <p:cBhvr>
                                        <p:cTn id="88" dur="100"/>
                                        <p:tgtEl>
                                          <p:spTgt spid="564228">
                                            <p:txEl>
                                              <p:pRg st="9" end="9"/>
                                            </p:txEl>
                                          </p:spTgt>
                                        </p:tgtEl>
                                      </p:cBhvr>
                                    </p:animEffect>
                                    <p:anim calcmode="lin" valueType="num">
                                      <p:cBhvr>
                                        <p:cTn id="89" dur="400" fill="hold"/>
                                        <p:tgtEl>
                                          <p:spTgt spid="564228">
                                            <p:txEl>
                                              <p:pRg st="9" end="9"/>
                                            </p:txEl>
                                          </p:spTgt>
                                        </p:tgtEl>
                                        <p:attrNameLst>
                                          <p:attrName>ppt_x</p:attrName>
                                        </p:attrNameLst>
                                      </p:cBhvr>
                                      <p:tavLst>
                                        <p:tav tm="0">
                                          <p:val>
                                            <p:strVal val="#ppt_x"/>
                                          </p:val>
                                        </p:tav>
                                        <p:tav tm="100000">
                                          <p:val>
                                            <p:strVal val="#ppt_x"/>
                                          </p:val>
                                        </p:tav>
                                      </p:tavLst>
                                    </p:anim>
                                    <p:anim calcmode="lin" valueType="num">
                                      <p:cBhvr>
                                        <p:cTn id="90" dur="400" fill="hold"/>
                                        <p:tgtEl>
                                          <p:spTgt spid="564228">
                                            <p:txEl>
                                              <p:pRg st="9" end="9"/>
                                            </p:txEl>
                                          </p:spTgt>
                                        </p:tgtEl>
                                        <p:attrNameLst>
                                          <p:attrName>ppt_y</p:attrName>
                                        </p:attrNameLst>
                                      </p:cBhvr>
                                      <p:tavLst>
                                        <p:tav tm="0">
                                          <p:val>
                                            <p:strVal val="#ppt_y+0.31"/>
                                          </p:val>
                                        </p:tav>
                                        <p:tav tm="100000">
                                          <p:val>
                                            <p:strVal val="#ppt_y+0.31"/>
                                          </p:val>
                                        </p:tav>
                                      </p:tavLst>
                                    </p:anim>
                                    <p:anim calcmode="lin" valueType="num">
                                      <p:cBhvr>
                                        <p:cTn id="91" dur="600" decel="50000" fill="hold">
                                          <p:stCondLst>
                                            <p:cond delay="400"/>
                                          </p:stCondLst>
                                        </p:cTn>
                                        <p:tgtEl>
                                          <p:spTgt spid="564228">
                                            <p:txEl>
                                              <p:pRg st="9" end="9"/>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92" dur="600" decel="50000" fill="hold">
                                          <p:stCondLst>
                                            <p:cond delay="400"/>
                                          </p:stCondLst>
                                        </p:cTn>
                                        <p:tgtEl>
                                          <p:spTgt spid="564228">
                                            <p:txEl>
                                              <p:pRg st="9" end="9"/>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43" presetClass="entr" presetSubtype="0" fill="hold" grpId="0" nodeType="clickEffect">
                                  <p:stCondLst>
                                    <p:cond delay="0"/>
                                  </p:stCondLst>
                                  <p:childTnLst>
                                    <p:set>
                                      <p:cBhvr>
                                        <p:cTn id="96" dur="1" fill="hold">
                                          <p:stCondLst>
                                            <p:cond delay="0"/>
                                          </p:stCondLst>
                                        </p:cTn>
                                        <p:tgtEl>
                                          <p:spTgt spid="564228">
                                            <p:txEl>
                                              <p:pRg st="10" end="10"/>
                                            </p:txEl>
                                          </p:spTgt>
                                        </p:tgtEl>
                                        <p:attrNameLst>
                                          <p:attrName>style.visibility</p:attrName>
                                        </p:attrNameLst>
                                      </p:cBhvr>
                                      <p:to>
                                        <p:strVal val="visible"/>
                                      </p:to>
                                    </p:set>
                                    <p:animEffect transition="in" filter="fade">
                                      <p:cBhvr>
                                        <p:cTn id="97" dur="100"/>
                                        <p:tgtEl>
                                          <p:spTgt spid="564228">
                                            <p:txEl>
                                              <p:pRg st="10" end="10"/>
                                            </p:txEl>
                                          </p:spTgt>
                                        </p:tgtEl>
                                      </p:cBhvr>
                                    </p:animEffect>
                                    <p:anim calcmode="lin" valueType="num">
                                      <p:cBhvr>
                                        <p:cTn id="98" dur="400" fill="hold"/>
                                        <p:tgtEl>
                                          <p:spTgt spid="564228">
                                            <p:txEl>
                                              <p:pRg st="10" end="10"/>
                                            </p:txEl>
                                          </p:spTgt>
                                        </p:tgtEl>
                                        <p:attrNameLst>
                                          <p:attrName>ppt_x</p:attrName>
                                        </p:attrNameLst>
                                      </p:cBhvr>
                                      <p:tavLst>
                                        <p:tav tm="0">
                                          <p:val>
                                            <p:strVal val="#ppt_x"/>
                                          </p:val>
                                        </p:tav>
                                        <p:tav tm="100000">
                                          <p:val>
                                            <p:strVal val="#ppt_x"/>
                                          </p:val>
                                        </p:tav>
                                      </p:tavLst>
                                    </p:anim>
                                    <p:anim calcmode="lin" valueType="num">
                                      <p:cBhvr>
                                        <p:cTn id="99" dur="400" fill="hold"/>
                                        <p:tgtEl>
                                          <p:spTgt spid="564228">
                                            <p:txEl>
                                              <p:pRg st="10" end="10"/>
                                            </p:txEl>
                                          </p:spTgt>
                                        </p:tgtEl>
                                        <p:attrNameLst>
                                          <p:attrName>ppt_y</p:attrName>
                                        </p:attrNameLst>
                                      </p:cBhvr>
                                      <p:tavLst>
                                        <p:tav tm="0">
                                          <p:val>
                                            <p:strVal val="#ppt_y+0.31"/>
                                          </p:val>
                                        </p:tav>
                                        <p:tav tm="100000">
                                          <p:val>
                                            <p:strVal val="#ppt_y+0.31"/>
                                          </p:val>
                                        </p:tav>
                                      </p:tavLst>
                                    </p:anim>
                                    <p:anim calcmode="lin" valueType="num">
                                      <p:cBhvr>
                                        <p:cTn id="100" dur="600" decel="50000" fill="hold">
                                          <p:stCondLst>
                                            <p:cond delay="400"/>
                                          </p:stCondLst>
                                        </p:cTn>
                                        <p:tgtEl>
                                          <p:spTgt spid="564228">
                                            <p:txEl>
                                              <p:pRg st="10" end="1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01" dur="600" decel="50000" fill="hold">
                                          <p:stCondLst>
                                            <p:cond delay="400"/>
                                          </p:stCondLst>
                                        </p:cTn>
                                        <p:tgtEl>
                                          <p:spTgt spid="564228">
                                            <p:txEl>
                                              <p:pRg st="10" end="1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4228"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23" y="18831"/>
            <a:ext cx="10515600" cy="1325563"/>
          </a:xfrm>
        </p:spPr>
        <p:txBody>
          <a:bodyPr/>
          <a:lstStyle/>
          <a:p>
            <a:r>
              <a:rPr lang="en-US" b="1" dirty="0" smtClean="0"/>
              <a:t>The Influence of the Catholic Church</a:t>
            </a:r>
            <a:endParaRPr lang="en-US" b="1" dirty="0"/>
          </a:p>
        </p:txBody>
      </p:sp>
      <p:sp>
        <p:nvSpPr>
          <p:cNvPr id="3" name="Content Placeholder 2"/>
          <p:cNvSpPr>
            <a:spLocks noGrp="1"/>
          </p:cNvSpPr>
          <p:nvPr>
            <p:ph idx="1"/>
          </p:nvPr>
        </p:nvSpPr>
        <p:spPr>
          <a:xfrm>
            <a:off x="375138" y="1008185"/>
            <a:ext cx="5978770" cy="4784261"/>
          </a:xfrm>
        </p:spPr>
        <p:txBody>
          <a:bodyPr/>
          <a:lstStyle/>
          <a:p>
            <a:r>
              <a:rPr lang="en-US" sz="2200" dirty="0" smtClean="0"/>
              <a:t>Spain after 1492 was a Catholic country, since Spain had expelled the Jews and converted the Muslims living there. Spain was a fierce defender of the Catholic Church after the Protestant Reformation.</a:t>
            </a:r>
          </a:p>
          <a:p>
            <a:r>
              <a:rPr lang="en-US" sz="2200" dirty="0" smtClean="0"/>
              <a:t>With every Spanish explorer were conquistadors and members of the Catholic Church to convert Native Americans- missionaries </a:t>
            </a:r>
          </a:p>
          <a:p>
            <a:r>
              <a:rPr lang="en-US" sz="2200" dirty="0"/>
              <a:t>The Spanish firmly believed they had the right to conquer and colonize the New World to bring Christianity to the Indians. In their minds, saving souls was worth destroying bodies, if need be. They used this argument to justify almost anything they did in the New World, </a:t>
            </a:r>
            <a:endParaRPr lang="en-US" sz="2200" dirty="0" smtClean="0"/>
          </a:p>
          <a:p>
            <a:endParaRPr lang="en-US" sz="22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4231" y="1871077"/>
            <a:ext cx="5228492" cy="3921369"/>
          </a:xfrm>
          <a:prstGeom prst="rect">
            <a:avLst/>
          </a:prstGeom>
        </p:spPr>
      </p:pic>
      <p:sp>
        <p:nvSpPr>
          <p:cNvPr id="5" name="TextBox 4"/>
          <p:cNvSpPr txBox="1"/>
          <p:nvPr/>
        </p:nvSpPr>
        <p:spPr>
          <a:xfrm>
            <a:off x="8299938" y="1501745"/>
            <a:ext cx="2977662" cy="369332"/>
          </a:xfrm>
          <a:prstGeom prst="rect">
            <a:avLst/>
          </a:prstGeom>
          <a:noFill/>
        </p:spPr>
        <p:txBody>
          <a:bodyPr wrap="square" rtlCol="0">
            <a:spAutoFit/>
          </a:bodyPr>
          <a:lstStyle/>
          <a:p>
            <a:r>
              <a:rPr lang="en-US" dirty="0" smtClean="0"/>
              <a:t>Spanish Mission</a:t>
            </a:r>
            <a:endParaRPr lang="en-US" dirty="0"/>
          </a:p>
        </p:txBody>
      </p:sp>
    </p:spTree>
    <p:extLst>
      <p:ext uri="{BB962C8B-B14F-4D97-AF65-F5344CB8AC3E}">
        <p14:creationId xmlns:p14="http://schemas.microsoft.com/office/powerpoint/2010/main" val="733094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Text Box 2"/>
          <p:cNvSpPr txBox="1">
            <a:spLocks noChangeArrowheads="1"/>
          </p:cNvSpPr>
          <p:nvPr/>
        </p:nvSpPr>
        <p:spPr bwMode="auto">
          <a:xfrm>
            <a:off x="3276600" y="304800"/>
            <a:ext cx="7391400" cy="60960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spcBef>
                <a:spcPct val="50000"/>
              </a:spcBef>
              <a:spcAft>
                <a:spcPct val="0"/>
              </a:spcAft>
            </a:pPr>
            <a:r>
              <a:rPr lang="en-US" altLang="en-US" sz="3400" b="1" dirty="0">
                <a:solidFill>
                  <a:srgbClr val="000000"/>
                </a:solidFill>
                <a:effectLst>
                  <a:outerShdw blurRad="38100" dist="38100" dir="2700000" algn="tl">
                    <a:srgbClr val="FFFFFF"/>
                  </a:outerShdw>
                </a:effectLst>
                <a:latin typeface="Lucida Sans" panose="020B0602030504020204" pitchFamily="34" charset="0"/>
              </a:rPr>
              <a:t>Father </a:t>
            </a:r>
            <a:r>
              <a:rPr lang="en-US" altLang="en-US" sz="3400" b="1" dirty="0" err="1">
                <a:solidFill>
                  <a:srgbClr val="000000"/>
                </a:solidFill>
                <a:effectLst>
                  <a:outerShdw blurRad="38100" dist="38100" dir="2700000" algn="tl">
                    <a:srgbClr val="FFFFFF"/>
                  </a:outerShdw>
                </a:effectLst>
                <a:latin typeface="Lucida Sans" panose="020B0602030504020204" pitchFamily="34" charset="0"/>
              </a:rPr>
              <a:t>Bartolomé</a:t>
            </a:r>
            <a:r>
              <a:rPr lang="en-US" altLang="en-US" sz="3400" b="1" dirty="0">
                <a:solidFill>
                  <a:srgbClr val="000000"/>
                </a:solidFill>
                <a:effectLst>
                  <a:outerShdw blurRad="38100" dist="38100" dir="2700000" algn="tl">
                    <a:srgbClr val="FFFFFF"/>
                  </a:outerShdw>
                </a:effectLst>
                <a:latin typeface="Lucida Sans" panose="020B0602030504020204" pitchFamily="34" charset="0"/>
              </a:rPr>
              <a:t> de Las Casas</a:t>
            </a:r>
          </a:p>
        </p:txBody>
      </p:sp>
      <p:pic>
        <p:nvPicPr>
          <p:cNvPr id="454659" name="Picture 3"/>
          <p:cNvPicPr>
            <a:picLocks noChangeAspect="1" noChangeArrowheads="1"/>
          </p:cNvPicPr>
          <p:nvPr/>
        </p:nvPicPr>
        <p:blipFill>
          <a:blip r:embed="rId2">
            <a:extLst>
              <a:ext uri="{28A0092B-C50C-407E-A947-70E740481C1C}">
                <a14:useLocalDpi xmlns:a14="http://schemas.microsoft.com/office/drawing/2010/main" val="0"/>
              </a:ext>
            </a:extLst>
          </a:blip>
          <a:srcRect l="11461" r="11440"/>
          <a:stretch>
            <a:fillRect/>
          </a:stretch>
        </p:blipFill>
        <p:spPr bwMode="auto">
          <a:xfrm>
            <a:off x="3429000" y="1143000"/>
            <a:ext cx="3962400" cy="441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54660" name="Rectangle 4"/>
          <p:cNvSpPr>
            <a:spLocks noChangeArrowheads="1"/>
          </p:cNvSpPr>
          <p:nvPr/>
        </p:nvSpPr>
        <p:spPr bwMode="auto">
          <a:xfrm>
            <a:off x="4495800" y="5867401"/>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buClr>
                <a:srgbClr val="333399"/>
              </a:buClr>
              <a:buFont typeface="Arial" panose="020B0604020202020204" pitchFamily="34" charset="0"/>
              <a:buChar char="►"/>
            </a:pPr>
            <a:r>
              <a:rPr lang="en-US" altLang="en-US" sz="2800" b="1">
                <a:solidFill>
                  <a:srgbClr val="000000"/>
                </a:solidFill>
              </a:rPr>
              <a:t> New Laws --&gt; 1542</a:t>
            </a:r>
          </a:p>
        </p:txBody>
      </p:sp>
      <p:sp>
        <p:nvSpPr>
          <p:cNvPr id="454661" name="Text Box 5"/>
          <p:cNvSpPr txBox="1">
            <a:spLocks noChangeArrowheads="1"/>
          </p:cNvSpPr>
          <p:nvPr/>
        </p:nvSpPr>
        <p:spPr bwMode="auto">
          <a:xfrm>
            <a:off x="7467600" y="1066801"/>
            <a:ext cx="3200400" cy="445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50000"/>
              </a:spcBef>
              <a:spcAft>
                <a:spcPct val="0"/>
              </a:spcAft>
              <a:buFontTx/>
              <a:buChar char="•"/>
            </a:pPr>
            <a:r>
              <a:rPr lang="en-US" altLang="en-US" sz="2400" b="1">
                <a:solidFill>
                  <a:srgbClr val="000000"/>
                </a:solidFill>
                <a:latin typeface="Times New Roman" panose="02020603050405020304" pitchFamily="18" charset="0"/>
              </a:rPr>
              <a:t>Believed Native Americans had been treated harshly by the Spanish.</a:t>
            </a:r>
          </a:p>
          <a:p>
            <a:pPr fontAlgn="base">
              <a:lnSpc>
                <a:spcPct val="90000"/>
              </a:lnSpc>
              <a:spcBef>
                <a:spcPct val="50000"/>
              </a:spcBef>
              <a:spcAft>
                <a:spcPct val="0"/>
              </a:spcAft>
              <a:buFontTx/>
              <a:buChar char="•"/>
            </a:pPr>
            <a:r>
              <a:rPr lang="en-US" altLang="en-US" sz="2400" b="1">
                <a:solidFill>
                  <a:srgbClr val="000000"/>
                </a:solidFill>
                <a:latin typeface="Times New Roman" panose="02020603050405020304" pitchFamily="18" charset="0"/>
              </a:rPr>
              <a:t>Indians could be educated and converted to Christianized.</a:t>
            </a:r>
          </a:p>
          <a:p>
            <a:pPr fontAlgn="base">
              <a:lnSpc>
                <a:spcPct val="90000"/>
              </a:lnSpc>
              <a:spcBef>
                <a:spcPct val="50000"/>
              </a:spcBef>
              <a:spcAft>
                <a:spcPct val="0"/>
              </a:spcAft>
              <a:buFontTx/>
              <a:buChar char="•"/>
            </a:pPr>
            <a:r>
              <a:rPr lang="en-US" altLang="en-US" sz="2400" b="1">
                <a:solidFill>
                  <a:srgbClr val="000000"/>
                </a:solidFill>
                <a:latin typeface="Times New Roman" panose="02020603050405020304" pitchFamily="18" charset="0"/>
              </a:rPr>
              <a:t>Believed Indian culture was advanced as European but in different ways.</a:t>
            </a:r>
          </a:p>
        </p:txBody>
      </p:sp>
    </p:spTree>
    <p:extLst>
      <p:ext uri="{BB962C8B-B14F-4D97-AF65-F5344CB8AC3E}">
        <p14:creationId xmlns:p14="http://schemas.microsoft.com/office/powerpoint/2010/main" val="5827151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r>
              <a:rPr lang="en-US" altLang="en-US" sz="4000"/>
              <a:t>European Colonization</a:t>
            </a:r>
          </a:p>
        </p:txBody>
      </p:sp>
      <p:sp>
        <p:nvSpPr>
          <p:cNvPr id="326659" name="Rectangle 3"/>
          <p:cNvSpPr>
            <a:spLocks noGrp="1" noChangeArrowheads="1"/>
          </p:cNvSpPr>
          <p:nvPr>
            <p:ph type="body" sz="half" idx="1"/>
          </p:nvPr>
        </p:nvSpPr>
        <p:spPr>
          <a:xfrm>
            <a:off x="3200400" y="2362200"/>
            <a:ext cx="7467600" cy="4495800"/>
          </a:xfrm>
        </p:spPr>
        <p:txBody>
          <a:bodyPr/>
          <a:lstStyle/>
          <a:p>
            <a:pPr>
              <a:lnSpc>
                <a:spcPct val="80000"/>
              </a:lnSpc>
            </a:pPr>
            <a:r>
              <a:rPr lang="en-US" altLang="en-US" b="1"/>
              <a:t>The Portuguese were the first to begin searching for an all water route to Asia…..</a:t>
            </a:r>
          </a:p>
          <a:p>
            <a:pPr lvl="1">
              <a:lnSpc>
                <a:spcPct val="80000"/>
              </a:lnSpc>
            </a:pPr>
            <a:r>
              <a:rPr lang="en-US" altLang="en-US" b="1"/>
              <a:t>Prince Henry the Navigator – 1450’s</a:t>
            </a:r>
          </a:p>
          <a:p>
            <a:pPr lvl="1">
              <a:lnSpc>
                <a:spcPct val="80000"/>
              </a:lnSpc>
            </a:pPr>
            <a:endParaRPr lang="en-US" altLang="en-US" b="1"/>
          </a:p>
          <a:p>
            <a:pPr>
              <a:lnSpc>
                <a:spcPct val="80000"/>
              </a:lnSpc>
            </a:pPr>
            <a:r>
              <a:rPr lang="en-US" altLang="en-US" b="1"/>
              <a:t>Colonized the South America in the area of what would become Brazil</a:t>
            </a:r>
          </a:p>
          <a:p>
            <a:pPr lvl="1">
              <a:lnSpc>
                <a:spcPct val="80000"/>
              </a:lnSpc>
            </a:pPr>
            <a:endParaRPr lang="en-US" altLang="en-US" b="1"/>
          </a:p>
        </p:txBody>
      </p:sp>
      <p:pic>
        <p:nvPicPr>
          <p:cNvPr id="326660" name="Picture 4" descr="Sir Francis Drake"/>
          <p:cNvPicPr>
            <a:picLocks noGrp="1" noChangeAspect="1" noChangeArrowheads="1"/>
          </p:cNvPicPr>
          <p:nvPr>
            <p:ph sz="half" idx="2"/>
          </p:nvPr>
        </p:nvPicPr>
        <p:blipFill>
          <a:blip r:embed="rId2">
            <a:lum bright="40000" contrast="-70000"/>
            <a:extLst>
              <a:ext uri="{28A0092B-C50C-407E-A947-70E740481C1C}">
                <a14:useLocalDpi xmlns:a14="http://schemas.microsoft.com/office/drawing/2010/main" val="0"/>
              </a:ext>
            </a:extLst>
          </a:blip>
          <a:srcRect b="4109"/>
          <a:stretch>
            <a:fillRect/>
          </a:stretch>
        </p:blipFill>
        <p:spPr>
          <a:xfrm>
            <a:off x="1828800" y="304801"/>
            <a:ext cx="8458200" cy="1774825"/>
          </a:xfrm>
          <a:noFill/>
          <a:ln w="76200" cmpd="tri">
            <a:solidFill>
              <a:srgbClr val="000000"/>
            </a:solidFill>
            <a:miter lim="800000"/>
            <a:headEnd/>
            <a:tailEnd/>
          </a:ln>
        </p:spPr>
      </p:pic>
      <p:pic>
        <p:nvPicPr>
          <p:cNvPr id="326662" name="Picture 6" descr="hen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438400"/>
            <a:ext cx="1595438" cy="2057400"/>
          </a:xfrm>
          <a:prstGeom prst="rect">
            <a:avLst/>
          </a:prstGeom>
          <a:noFill/>
          <a:extLst>
            <a:ext uri="{909E8E84-426E-40DD-AFC4-6F175D3DCCD1}">
              <a14:hiddenFill xmlns:a14="http://schemas.microsoft.com/office/drawing/2010/main">
                <a:solidFill>
                  <a:srgbClr val="FFFFFF"/>
                </a:solidFill>
              </a14:hiddenFill>
            </a:ext>
          </a:extLst>
        </p:spPr>
      </p:pic>
      <p:sp>
        <p:nvSpPr>
          <p:cNvPr id="326663" name="WordArt 7"/>
          <p:cNvSpPr>
            <a:spLocks noChangeArrowheads="1" noChangeShapeType="1"/>
          </p:cNvSpPr>
          <p:nvPr/>
        </p:nvSpPr>
        <p:spPr bwMode="auto">
          <a:xfrm>
            <a:off x="2133600" y="533400"/>
            <a:ext cx="7696200" cy="6858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tx1"/>
              </a:extrusionClr>
              <a:contourClr>
                <a:srgbClr val="660066"/>
              </a:contourClr>
            </a:sp3d>
          </a:bodyPr>
          <a:lstStyle/>
          <a:p>
            <a:pPr algn="ctr" fontAlgn="base">
              <a:spcBef>
                <a:spcPct val="0"/>
              </a:spcBef>
              <a:spcAft>
                <a:spcPct val="0"/>
              </a:spcAft>
            </a:pPr>
            <a:r>
              <a:rPr lang="en-US" sz="3600" kern="10">
                <a:gradFill rotWithShape="0">
                  <a:gsLst>
                    <a:gs pos="0">
                      <a:srgbClr val="000099"/>
                    </a:gs>
                    <a:gs pos="100000">
                      <a:srgbClr val="660066"/>
                    </a:gs>
                  </a:gsLst>
                  <a:path path="rect">
                    <a:fillToRect l="50000" t="50000" r="50000" b="50000"/>
                  </a:path>
                </a:gradFill>
                <a:latin typeface="Impact" panose="020B0806030902050204" pitchFamily="34" charset="0"/>
              </a:rPr>
              <a:t>The Portuguese</a:t>
            </a:r>
          </a:p>
        </p:txBody>
      </p:sp>
    </p:spTree>
    <p:extLst>
      <p:ext uri="{BB962C8B-B14F-4D97-AF65-F5344CB8AC3E}">
        <p14:creationId xmlns:p14="http://schemas.microsoft.com/office/powerpoint/2010/main" val="3870625247"/>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1524000" y="0"/>
            <a:ext cx="89916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800" u="sng">
                <a:latin typeface="Impact" panose="020B0806030902050204" pitchFamily="34" charset="0"/>
              </a:rPr>
              <a:t>Explorers Sailing For Portugal</a:t>
            </a:r>
          </a:p>
        </p:txBody>
      </p:sp>
      <p:sp>
        <p:nvSpPr>
          <p:cNvPr id="457731" name="Rectangle 3"/>
          <p:cNvSpPr>
            <a:spLocks noGrp="1" noChangeArrowheads="1"/>
          </p:cNvSpPr>
          <p:nvPr>
            <p:ph type="body" idx="1"/>
          </p:nvPr>
        </p:nvSpPr>
        <p:spPr>
          <a:xfrm>
            <a:off x="1524000" y="1371600"/>
            <a:ext cx="91440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0000"/>
              </a:lnSpc>
              <a:spcBef>
                <a:spcPct val="50000"/>
              </a:spcBef>
            </a:pPr>
            <a:r>
              <a:rPr lang="en-US" altLang="en-US" sz="3600" b="1" i="1" u="sng">
                <a:solidFill>
                  <a:srgbClr val="0000CC"/>
                </a:solidFill>
                <a:latin typeface="Arial Narrow" panose="020B0606020202030204" pitchFamily="34" charset="0"/>
              </a:rPr>
              <a:t>Prince Henry the Navigator</a:t>
            </a:r>
            <a:r>
              <a:rPr lang="en-US" altLang="en-US" sz="3600" b="1">
                <a:latin typeface="Arial Narrow" panose="020B0606020202030204" pitchFamily="34" charset="0"/>
              </a:rPr>
              <a:t> - Portugal - Funded Exploration down coast of Africa - 1419-1460</a:t>
            </a:r>
          </a:p>
          <a:p>
            <a:pPr>
              <a:lnSpc>
                <a:spcPct val="80000"/>
              </a:lnSpc>
              <a:spcBef>
                <a:spcPct val="50000"/>
              </a:spcBef>
            </a:pPr>
            <a:r>
              <a:rPr lang="en-US" altLang="en-US" sz="3600" b="1" i="1" u="sng">
                <a:solidFill>
                  <a:srgbClr val="CC0000"/>
                </a:solidFill>
                <a:latin typeface="Arial Narrow" panose="020B0606020202030204" pitchFamily="34" charset="0"/>
              </a:rPr>
              <a:t>Dias</a:t>
            </a:r>
            <a:r>
              <a:rPr lang="en-US" altLang="en-US" sz="3600" b="1">
                <a:latin typeface="Arial Narrow" panose="020B0606020202030204" pitchFamily="34" charset="0"/>
              </a:rPr>
              <a:t>  - Portugal - Rounded the Cape of Good Hope - 1488</a:t>
            </a:r>
          </a:p>
          <a:p>
            <a:pPr>
              <a:lnSpc>
                <a:spcPct val="80000"/>
              </a:lnSpc>
              <a:spcBef>
                <a:spcPct val="50000"/>
              </a:spcBef>
            </a:pPr>
            <a:r>
              <a:rPr lang="en-US" altLang="en-US" sz="3600" b="1" i="1" u="sng">
                <a:solidFill>
                  <a:srgbClr val="0000CC"/>
                </a:solidFill>
                <a:latin typeface="Arial Narrow" panose="020B0606020202030204" pitchFamily="34" charset="0"/>
              </a:rPr>
              <a:t>da Gama</a:t>
            </a:r>
            <a:r>
              <a:rPr lang="en-US" altLang="en-US" sz="3600" b="1">
                <a:latin typeface="Arial Narrow" panose="020B0606020202030204" pitchFamily="34" charset="0"/>
              </a:rPr>
              <a:t> - Portugal - Opened trade with India - Placed Portugal in position to dominate trade with India - 1498</a:t>
            </a:r>
          </a:p>
          <a:p>
            <a:pPr>
              <a:lnSpc>
                <a:spcPct val="80000"/>
              </a:lnSpc>
              <a:spcBef>
                <a:spcPct val="50000"/>
              </a:spcBef>
            </a:pPr>
            <a:r>
              <a:rPr lang="en-US" altLang="en-US" sz="3600" b="1" i="1" u="sng">
                <a:solidFill>
                  <a:srgbClr val="CC0000"/>
                </a:solidFill>
                <a:latin typeface="Arial Narrow" panose="020B0606020202030204" pitchFamily="34" charset="0"/>
              </a:rPr>
              <a:t>Cabral</a:t>
            </a:r>
            <a:r>
              <a:rPr lang="en-US" altLang="en-US" sz="3600" b="1">
                <a:latin typeface="Arial Narrow" panose="020B0606020202030204" pitchFamily="34" charset="0"/>
              </a:rPr>
              <a:t> - Portugal - Claimed present day Brazil for Portugal - 1500</a:t>
            </a:r>
          </a:p>
          <a:p>
            <a:pPr>
              <a:lnSpc>
                <a:spcPct val="80000"/>
              </a:lnSpc>
              <a:spcBef>
                <a:spcPct val="50000"/>
              </a:spcBef>
            </a:pPr>
            <a:endParaRPr lang="en-US" altLang="en-US" sz="3600" b="1">
              <a:latin typeface="Arial Narrow" panose="020B0606020202030204" pitchFamily="34" charset="0"/>
            </a:endParaRPr>
          </a:p>
          <a:p>
            <a:pPr>
              <a:lnSpc>
                <a:spcPct val="80000"/>
              </a:lnSpc>
              <a:spcBef>
                <a:spcPct val="50000"/>
              </a:spcBef>
            </a:pPr>
            <a:endParaRPr lang="en-US" altLang="en-US" sz="3600" b="1">
              <a:latin typeface="Arial Narrow" panose="020B0606020202030204" pitchFamily="34" charset="0"/>
            </a:endParaRPr>
          </a:p>
          <a:p>
            <a:pPr>
              <a:lnSpc>
                <a:spcPct val="80000"/>
              </a:lnSpc>
              <a:spcBef>
                <a:spcPct val="50000"/>
              </a:spcBef>
            </a:pPr>
            <a:endParaRPr lang="en-US" altLang="en-US" sz="3600" b="1">
              <a:latin typeface="Arial Narrow" panose="020B0606020202030204" pitchFamily="34" charset="0"/>
            </a:endParaRPr>
          </a:p>
        </p:txBody>
      </p:sp>
    </p:spTree>
    <p:extLst>
      <p:ext uri="{BB962C8B-B14F-4D97-AF65-F5344CB8AC3E}">
        <p14:creationId xmlns:p14="http://schemas.microsoft.com/office/powerpoint/2010/main" val="157213515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7730"/>
                                        </p:tgtEl>
                                        <p:attrNameLst>
                                          <p:attrName>style.visibility</p:attrName>
                                        </p:attrNameLst>
                                      </p:cBhvr>
                                      <p:to>
                                        <p:strVal val="visible"/>
                                      </p:to>
                                    </p:set>
                                    <p:anim calcmode="lin" valueType="num">
                                      <p:cBhvr additive="base">
                                        <p:cTn id="7" dur="500" fill="hold"/>
                                        <p:tgtEl>
                                          <p:spTgt spid="457730"/>
                                        </p:tgtEl>
                                        <p:attrNameLst>
                                          <p:attrName>ppt_x</p:attrName>
                                        </p:attrNameLst>
                                      </p:cBhvr>
                                      <p:tavLst>
                                        <p:tav tm="0">
                                          <p:val>
                                            <p:strVal val="1+#ppt_w/2"/>
                                          </p:val>
                                        </p:tav>
                                        <p:tav tm="100000">
                                          <p:val>
                                            <p:strVal val="#ppt_x"/>
                                          </p:val>
                                        </p:tav>
                                      </p:tavLst>
                                    </p:anim>
                                    <p:anim calcmode="lin" valueType="num">
                                      <p:cBhvr additive="base">
                                        <p:cTn id="8" dur="500" fill="hold"/>
                                        <p:tgtEl>
                                          <p:spTgt spid="457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57731">
                                            <p:txEl>
                                              <p:pRg st="0" end="0"/>
                                            </p:txEl>
                                          </p:spTgt>
                                        </p:tgtEl>
                                        <p:attrNameLst>
                                          <p:attrName>style.visibility</p:attrName>
                                        </p:attrNameLst>
                                      </p:cBhvr>
                                      <p:to>
                                        <p:strVal val="visible"/>
                                      </p:to>
                                    </p:set>
                                    <p:anim calcmode="lin" valueType="num">
                                      <p:cBhvr additive="base">
                                        <p:cTn id="13" dur="500" fill="hold"/>
                                        <p:tgtEl>
                                          <p:spTgt spid="4577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57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457731">
                                            <p:txEl>
                                              <p:pRg st="1" end="1"/>
                                            </p:txEl>
                                          </p:spTgt>
                                        </p:tgtEl>
                                        <p:attrNameLst>
                                          <p:attrName>style.visibility</p:attrName>
                                        </p:attrNameLst>
                                      </p:cBhvr>
                                      <p:to>
                                        <p:strVal val="visible"/>
                                      </p:to>
                                    </p:set>
                                    <p:anim calcmode="lin" valueType="num">
                                      <p:cBhvr additive="base">
                                        <p:cTn id="19" dur="500" fill="hold"/>
                                        <p:tgtEl>
                                          <p:spTgt spid="45773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577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457731">
                                            <p:txEl>
                                              <p:pRg st="2" end="2"/>
                                            </p:txEl>
                                          </p:spTgt>
                                        </p:tgtEl>
                                        <p:attrNameLst>
                                          <p:attrName>style.visibility</p:attrName>
                                        </p:attrNameLst>
                                      </p:cBhvr>
                                      <p:to>
                                        <p:strVal val="visible"/>
                                      </p:to>
                                    </p:set>
                                    <p:anim calcmode="lin" valueType="num">
                                      <p:cBhvr additive="base">
                                        <p:cTn id="25" dur="500" fill="hold"/>
                                        <p:tgtEl>
                                          <p:spTgt spid="45773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7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457731">
                                            <p:txEl>
                                              <p:pRg st="3" end="3"/>
                                            </p:txEl>
                                          </p:spTgt>
                                        </p:tgtEl>
                                        <p:attrNameLst>
                                          <p:attrName>style.visibility</p:attrName>
                                        </p:attrNameLst>
                                      </p:cBhvr>
                                      <p:to>
                                        <p:strVal val="visible"/>
                                      </p:to>
                                    </p:set>
                                    <p:anim calcmode="lin" valueType="num">
                                      <p:cBhvr additive="base">
                                        <p:cTn id="31" dur="500" fill="hold"/>
                                        <p:tgtEl>
                                          <p:spTgt spid="457731">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577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0" grpId="0" autoUpdateAnimBg="0"/>
      <p:bldP spid="45773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ChangeArrowheads="1"/>
          </p:cNvSpPr>
          <p:nvPr/>
        </p:nvSpPr>
        <p:spPr bwMode="auto">
          <a:xfrm>
            <a:off x="-2085975" y="-1811338"/>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sz="2800">
              <a:solidFill>
                <a:srgbClr val="000000"/>
              </a:solidFill>
              <a:latin typeface="Times New Roman" panose="02020603050405020304" pitchFamily="18" charset="0"/>
            </a:endParaRPr>
          </a:p>
        </p:txBody>
      </p:sp>
      <p:sp>
        <p:nvSpPr>
          <p:cNvPr id="455683" name="AutoShape 3">
            <a:hlinkClick r:id="rId2" action="ppaction://hlinksldjump"/>
          </p:cNvPr>
          <p:cNvSpPr>
            <a:spLocks noChangeArrowheads="1"/>
          </p:cNvSpPr>
          <p:nvPr/>
        </p:nvSpPr>
        <p:spPr bwMode="auto">
          <a:xfrm>
            <a:off x="9906000" y="6400800"/>
            <a:ext cx="228600" cy="2286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800">
              <a:solidFill>
                <a:srgbClr val="000000"/>
              </a:solidFill>
              <a:latin typeface="Times New Roman" panose="02020603050405020304" pitchFamily="18" charset="0"/>
            </a:endParaRPr>
          </a:p>
        </p:txBody>
      </p:sp>
      <p:pic>
        <p:nvPicPr>
          <p:cNvPr id="455685" name="Picture 5" descr="202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58047"/>
      </p:ext>
    </p:extLst>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Text Box 2"/>
          <p:cNvSpPr txBox="1">
            <a:spLocks noChangeArrowheads="1"/>
          </p:cNvSpPr>
          <p:nvPr/>
        </p:nvSpPr>
        <p:spPr bwMode="auto">
          <a:xfrm>
            <a:off x="1539240" y="243840"/>
            <a:ext cx="9067800" cy="920750"/>
          </a:xfrm>
          <a:prstGeom prst="rect">
            <a:avLst/>
          </a:prstGeom>
          <a:noFill/>
          <a:ln>
            <a:noFill/>
          </a:ln>
          <a:effectLst>
            <a:outerShdw dist="35921" dir="2700000" algn="ctr" rotWithShape="0">
              <a:srgbClr val="996633"/>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fontAlgn="base">
              <a:lnSpc>
                <a:spcPct val="80000"/>
              </a:lnSpc>
              <a:spcBef>
                <a:spcPct val="50000"/>
              </a:spcBef>
              <a:spcAft>
                <a:spcPct val="0"/>
              </a:spcAft>
            </a:pPr>
            <a:r>
              <a:rPr lang="en-US" altLang="en-US" sz="3400" b="1" dirty="0">
                <a:solidFill>
                  <a:srgbClr val="000000"/>
                </a:solidFill>
                <a:effectLst>
                  <a:outerShdw blurRad="38100" dist="38100" dir="2700000" algn="tl">
                    <a:srgbClr val="FFFFFF"/>
                  </a:outerShdw>
                </a:effectLst>
                <a:latin typeface="Arial Narrow" panose="020B0606020202030204" pitchFamily="34" charset="0"/>
              </a:rPr>
              <a:t>The Treaty of Tordesillas, 1434</a:t>
            </a:r>
            <a:br>
              <a:rPr lang="en-US" altLang="en-US" sz="3400" b="1" dirty="0">
                <a:solidFill>
                  <a:srgbClr val="000000"/>
                </a:solidFill>
                <a:effectLst>
                  <a:outerShdw blurRad="38100" dist="38100" dir="2700000" algn="tl">
                    <a:srgbClr val="FFFFFF"/>
                  </a:outerShdw>
                </a:effectLst>
                <a:latin typeface="Arial Narrow" panose="020B0606020202030204" pitchFamily="34" charset="0"/>
              </a:rPr>
            </a:br>
            <a:r>
              <a:rPr lang="en-US" altLang="en-US" sz="3400" b="1" dirty="0">
                <a:solidFill>
                  <a:srgbClr val="000000"/>
                </a:solidFill>
                <a:effectLst>
                  <a:outerShdw blurRad="38100" dist="38100" dir="2700000" algn="tl">
                    <a:srgbClr val="FFFFFF"/>
                  </a:outerShdw>
                </a:effectLst>
                <a:latin typeface="Arial Narrow" panose="020B0606020202030204" pitchFamily="34" charset="0"/>
              </a:rPr>
              <a:t>&amp; The Pope’s Line of Demarcation, 1493</a:t>
            </a:r>
          </a:p>
        </p:txBody>
      </p:sp>
      <p:pic>
        <p:nvPicPr>
          <p:cNvPr id="453639" name="Picture 7" descr="215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238" y="1561148"/>
            <a:ext cx="5380902" cy="4931092"/>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6258560" y="1713548"/>
            <a:ext cx="5156200" cy="5037772"/>
          </a:xfrm>
        </p:spPr>
        <p:txBody>
          <a:bodyPr/>
          <a:lstStyle/>
          <a:p>
            <a:r>
              <a:rPr lang="en-US" sz="1600" dirty="0" smtClean="0"/>
              <a:t>Spanish-born </a:t>
            </a:r>
            <a:r>
              <a:rPr lang="en-US" sz="1600" dirty="0"/>
              <a:t>Pope Alexander VI gave Spain a head-start in the quest for domination over newly discovered regions of the world.</a:t>
            </a:r>
          </a:p>
          <a:p>
            <a:r>
              <a:rPr lang="en-US" sz="1600" dirty="0"/>
              <a:t>The Pope decreed that all lands discovered west </a:t>
            </a:r>
            <a:r>
              <a:rPr lang="en-US" sz="1600" dirty="0" smtClean="0"/>
              <a:t>of his line should </a:t>
            </a:r>
            <a:r>
              <a:rPr lang="en-US" sz="1600" dirty="0"/>
              <a:t>belong to Spain while new lands discovered east of that line would belong to Portugal. </a:t>
            </a:r>
            <a:endParaRPr lang="en-US" sz="1600" dirty="0" smtClean="0"/>
          </a:p>
          <a:p>
            <a:r>
              <a:rPr lang="en-US" sz="1600" dirty="0" smtClean="0"/>
              <a:t>Portugal was angry, so King John II negotiated </a:t>
            </a:r>
            <a:r>
              <a:rPr lang="en-US" sz="1600" dirty="0"/>
              <a:t>with King Ferdinand and Queen Isabella of Spain to move the line to the west</a:t>
            </a:r>
            <a:r>
              <a:rPr lang="en-US" sz="1600" dirty="0" smtClean="0"/>
              <a:t>.</a:t>
            </a:r>
          </a:p>
          <a:p>
            <a:r>
              <a:rPr lang="en-US" sz="1600" dirty="0" smtClean="0"/>
              <a:t> </a:t>
            </a:r>
            <a:r>
              <a:rPr lang="en-US" sz="1600" dirty="0"/>
              <a:t>King John's rationale to Ferdinand and Isabella was that the Pope's line extends all around the globe, thus limiting Spanish influence in Asia</a:t>
            </a:r>
            <a:r>
              <a:rPr lang="en-US" sz="1600" dirty="0" smtClean="0"/>
              <a:t>.</a:t>
            </a:r>
          </a:p>
          <a:p>
            <a:r>
              <a:rPr lang="en-US" sz="1600" dirty="0" smtClean="0"/>
              <a:t>On June 7, 1494 Spain and Portugal signed a treaty moved the line. This new line (located at approximately 46° 37') gave Portugal more claim to South America yet also provided Portugal with automatic control over most of the Indian Ocean.</a:t>
            </a:r>
            <a:endParaRPr lang="en-US" sz="1600" dirty="0"/>
          </a:p>
        </p:txBody>
      </p:sp>
    </p:spTree>
    <p:extLst>
      <p:ext uri="{BB962C8B-B14F-4D97-AF65-F5344CB8AC3E}">
        <p14:creationId xmlns:p14="http://schemas.microsoft.com/office/powerpoint/2010/main" val="133029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1026" descr="304690_m_02_03"/>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39619" name="Picture 1027" descr="columboc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743201"/>
            <a:ext cx="1295400" cy="93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482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39618"/>
                                        </p:tgtEl>
                                        <p:attrNameLst>
                                          <p:attrName>style.visibility</p:attrName>
                                        </p:attrNameLst>
                                      </p:cBhvr>
                                      <p:to>
                                        <p:strVal val="visible"/>
                                      </p:to>
                                    </p:set>
                                    <p:animEffect transition="in" filter="dissolve">
                                      <p:cBhvr>
                                        <p:cTn id="7" dur="500"/>
                                        <p:tgtEl>
                                          <p:spTgt spid="239618"/>
                                        </p:tgtEl>
                                      </p:cBhvr>
                                    </p:animEffect>
                                  </p:childTnLst>
                                </p:cTn>
                              </p:par>
                            </p:childTnLst>
                          </p:cTn>
                        </p:par>
                        <p:par>
                          <p:cTn id="8" fill="hold" nodeType="afterGroup">
                            <p:stCondLst>
                              <p:cond delay="500"/>
                            </p:stCondLst>
                            <p:childTnLst>
                              <p:par>
                                <p:cTn id="9" presetID="12" presetClass="entr" presetSubtype="2" fill="hold" nodeType="afterEffect">
                                  <p:stCondLst>
                                    <p:cond delay="0"/>
                                  </p:stCondLst>
                                  <p:childTnLst>
                                    <p:set>
                                      <p:cBhvr>
                                        <p:cTn id="10" dur="1" fill="hold">
                                          <p:stCondLst>
                                            <p:cond delay="0"/>
                                          </p:stCondLst>
                                        </p:cTn>
                                        <p:tgtEl>
                                          <p:spTgt spid="239619"/>
                                        </p:tgtEl>
                                        <p:attrNameLst>
                                          <p:attrName>style.visibility</p:attrName>
                                        </p:attrNameLst>
                                      </p:cBhvr>
                                      <p:to>
                                        <p:strVal val="visible"/>
                                      </p:to>
                                    </p:set>
                                    <p:animEffect transition="in" filter="slide(fromRight)">
                                      <p:cBhvr>
                                        <p:cTn id="11" dur="2000"/>
                                        <p:tgtEl>
                                          <p:spTgt spid="239619"/>
                                        </p:tgtEl>
                                      </p:cBhvr>
                                    </p:animEffect>
                                  </p:childTnLst>
                                </p:cTn>
                              </p:par>
                            </p:childTnLst>
                          </p:cTn>
                        </p:par>
                        <p:par>
                          <p:cTn id="12" fill="hold" nodeType="afterGroup">
                            <p:stCondLst>
                              <p:cond delay="2500"/>
                            </p:stCondLst>
                            <p:childTnLst>
                              <p:par>
                                <p:cTn id="13" presetID="35" presetClass="path" presetSubtype="0" accel="50000" decel="50000" fill="hold" nodeType="afterEffect">
                                  <p:stCondLst>
                                    <p:cond delay="0"/>
                                  </p:stCondLst>
                                  <p:childTnLst>
                                    <p:animMotion origin="layout" path="M 0.0 0.0  L -0.25 0.0  E" pathEditMode="relative" ptsTypes="">
                                      <p:cBhvr>
                                        <p:cTn id="14" dur="2000" fill="hold"/>
                                        <p:tgtEl>
                                          <p:spTgt spid="23961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EAEAEA"/>
            </a:gs>
            <a:gs pos="100000">
              <a:srgbClr val="FFFF99"/>
            </a:gs>
          </a:gsLst>
          <a:lin ang="5400000" scaled="1"/>
        </a:gradFill>
        <a:effectLst/>
      </p:bgPr>
    </p:bg>
    <p:spTree>
      <p:nvGrpSpPr>
        <p:cNvPr id="1" name=""/>
        <p:cNvGrpSpPr/>
        <p:nvPr/>
      </p:nvGrpSpPr>
      <p:grpSpPr>
        <a:xfrm>
          <a:off x="0" y="0"/>
          <a:ext cx="0" cy="0"/>
          <a:chOff x="0" y="0"/>
          <a:chExt cx="0" cy="0"/>
        </a:xfrm>
      </p:grpSpPr>
      <p:sp>
        <p:nvSpPr>
          <p:cNvPr id="29701" name="WordArt 5"/>
          <p:cNvSpPr>
            <a:spLocks noChangeArrowheads="1" noChangeShapeType="1" noTextEdit="1"/>
          </p:cNvSpPr>
          <p:nvPr/>
        </p:nvSpPr>
        <p:spPr bwMode="auto">
          <a:xfrm>
            <a:off x="2057400" y="228600"/>
            <a:ext cx="8153400" cy="571500"/>
          </a:xfrm>
          <a:prstGeom prst="rect">
            <a:avLst/>
          </a:prstGeom>
        </p:spPr>
        <p:txBody>
          <a:bodyPr wrap="none" fromWordArt="1">
            <a:prstTxWarp prst="textFadeUp">
              <a:avLst>
                <a:gd name="adj" fmla="val 4204"/>
              </a:avLst>
            </a:prstTxWarp>
          </a:bodyPr>
          <a:lstStyle/>
          <a:p>
            <a:pPr algn="ctr" fontAlgn="base">
              <a:spcBef>
                <a:spcPct val="0"/>
              </a:spcBef>
              <a:spcAft>
                <a:spcPct val="0"/>
              </a:spcAft>
            </a:pPr>
            <a:r>
              <a:rPr lang="en-US" sz="3600" b="1" kern="10">
                <a:ln w="19050">
                  <a:solidFill>
                    <a:srgbClr val="000000"/>
                  </a:solidFill>
                  <a:round/>
                  <a:headEnd/>
                  <a:tailEnd/>
                </a:ln>
                <a:gradFill rotWithShape="0">
                  <a:gsLst>
                    <a:gs pos="0">
                      <a:srgbClr val="520402"/>
                    </a:gs>
                    <a:gs pos="100000">
                      <a:srgbClr val="FFCC00"/>
                    </a:gs>
                  </a:gsLst>
                  <a:lin ang="5400000" scaled="1"/>
                </a:gradFill>
                <a:effectLst>
                  <a:outerShdw dist="35921" dir="2700000" sy="50000" rotWithShape="0">
                    <a:srgbClr val="000000"/>
                  </a:outerShdw>
                </a:effectLst>
                <a:latin typeface="Arial Black" panose="020B0A04020102020204" pitchFamily="34" charset="0"/>
              </a:rPr>
              <a:t>CULTURAL CLASHES</a:t>
            </a:r>
          </a:p>
        </p:txBody>
      </p:sp>
      <p:pic>
        <p:nvPicPr>
          <p:cNvPr id="29710" name="Picture 14" descr="indian-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352801" y="990600"/>
            <a:ext cx="4987925" cy="5638800"/>
          </a:xfrm>
          <a:prstGeom prst="rect">
            <a:avLst/>
          </a:prstGeom>
          <a:noFill/>
          <a:extLst>
            <a:ext uri="{909E8E84-426E-40DD-AFC4-6F175D3DCCD1}">
              <a14:hiddenFill xmlns:a14="http://schemas.microsoft.com/office/drawing/2010/main">
                <a:solidFill>
                  <a:srgbClr val="FFFFFF"/>
                </a:solidFill>
              </a14:hiddenFill>
            </a:ext>
          </a:extLst>
        </p:spPr>
      </p:pic>
      <p:sp>
        <p:nvSpPr>
          <p:cNvPr id="29711" name="WordArt 15"/>
          <p:cNvSpPr>
            <a:spLocks noChangeArrowheads="1" noChangeShapeType="1" noTextEdit="1"/>
          </p:cNvSpPr>
          <p:nvPr/>
        </p:nvSpPr>
        <p:spPr bwMode="auto">
          <a:xfrm>
            <a:off x="5562601" y="3581400"/>
            <a:ext cx="657225" cy="457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a:ln w="19050">
                  <a:solidFill>
                    <a:srgbClr val="000000"/>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000000"/>
                  </a:outerShdw>
                </a:effectLst>
                <a:latin typeface="Arial Black" panose="020B0A04020102020204" pitchFamily="34" charset="0"/>
              </a:rPr>
              <a:t>VS</a:t>
            </a:r>
          </a:p>
        </p:txBody>
      </p:sp>
      <p:sp>
        <p:nvSpPr>
          <p:cNvPr id="29712" name="Text Box 16"/>
          <p:cNvSpPr txBox="1">
            <a:spLocks noChangeArrowheads="1"/>
          </p:cNvSpPr>
          <p:nvPr/>
        </p:nvSpPr>
        <p:spPr bwMode="auto">
          <a:xfrm>
            <a:off x="1524000" y="1066801"/>
            <a:ext cx="91440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2800" b="1" u="sng">
                <a:solidFill>
                  <a:srgbClr val="000000"/>
                </a:solidFill>
                <a:effectLst>
                  <a:outerShdw blurRad="38100" dist="38100" dir="2700000" algn="tl">
                    <a:srgbClr val="FFFFFF"/>
                  </a:outerShdw>
                </a:effectLst>
                <a:latin typeface="Arial Black" panose="020B0A04020102020204" pitchFamily="34" charset="0"/>
                <a:cs typeface="Times New Roman" panose="02020603050405020304" pitchFamily="18" charset="0"/>
              </a:rPr>
              <a:t>WHITE EUROPEANS</a:t>
            </a:r>
            <a:r>
              <a:rPr lang="en-US" altLang="en-US" sz="2800" b="1" u="sng">
                <a:solidFill>
                  <a:srgbClr val="000000"/>
                </a:solidFill>
                <a:latin typeface="Arial Black" panose="020B0A04020102020204" pitchFamily="34" charset="0"/>
                <a:cs typeface="Times New Roman" panose="02020603050405020304" pitchFamily="18" charset="0"/>
              </a:rPr>
              <a:t> </a:t>
            </a:r>
            <a:endParaRPr lang="en-US" altLang="en-US" sz="2800" b="1">
              <a:solidFill>
                <a:srgbClr val="000000"/>
              </a:solidFill>
              <a:latin typeface="Arial Black" panose="020B0A04020102020204" pitchFamily="34" charset="0"/>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Used the land for economic needs</a:t>
            </a:r>
            <a:endParaRPr lang="en-US" altLang="en-US" sz="2400">
              <a:solidFill>
                <a:srgbClr val="000000"/>
              </a:solidFill>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Clearing the land, destroying hunting areas and fencing it off into private property</a:t>
            </a:r>
            <a:endParaRPr lang="en-US" altLang="en-US" sz="2400">
              <a:solidFill>
                <a:srgbClr val="000000"/>
              </a:solidFill>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Divided the land and selling it for monetary value.</a:t>
            </a:r>
            <a:endParaRPr lang="en-US" altLang="en-US" sz="2400">
              <a:solidFill>
                <a:srgbClr val="000000"/>
              </a:solidFill>
              <a:cs typeface="Times New Roman" panose="02020603050405020304" pitchFamily="18" charset="0"/>
            </a:endParaRPr>
          </a:p>
          <a:p>
            <a:pPr algn="just" fontAlgn="base">
              <a:spcBef>
                <a:spcPct val="50000"/>
              </a:spcBef>
              <a:spcAft>
                <a:spcPct val="0"/>
              </a:spcAft>
            </a:pPr>
            <a:r>
              <a:rPr lang="en-US" altLang="en-US" sz="2400" b="1">
                <a:solidFill>
                  <a:srgbClr val="000000"/>
                </a:solidFill>
                <a:cs typeface="Times New Roman" panose="02020603050405020304" pitchFamily="18" charset="0"/>
              </a:rPr>
              <a:t>  </a:t>
            </a:r>
          </a:p>
          <a:p>
            <a:pPr algn="ctr" fontAlgn="base">
              <a:spcBef>
                <a:spcPct val="50000"/>
              </a:spcBef>
              <a:spcAft>
                <a:spcPct val="0"/>
              </a:spcAft>
            </a:pPr>
            <a:r>
              <a:rPr lang="en-US" altLang="en-US" sz="2800" b="1" u="sng">
                <a:solidFill>
                  <a:srgbClr val="000000"/>
                </a:solidFill>
                <a:effectLst>
                  <a:outerShdw blurRad="38100" dist="38100" dir="2700000" algn="tl">
                    <a:srgbClr val="FFFFFF"/>
                  </a:outerShdw>
                </a:effectLst>
                <a:latin typeface="Arial Black" panose="020B0A04020102020204" pitchFamily="34" charset="0"/>
                <a:cs typeface="Times New Roman" panose="02020603050405020304" pitchFamily="18" charset="0"/>
              </a:rPr>
              <a:t>NATIVE AMERICANS</a:t>
            </a:r>
            <a:endParaRPr lang="en-US" altLang="en-US" sz="2800" b="1">
              <a:solidFill>
                <a:srgbClr val="000000"/>
              </a:solidFill>
              <a:effectLst>
                <a:outerShdw blurRad="38100" dist="38100" dir="2700000" algn="tl">
                  <a:srgbClr val="FFFFFF"/>
                </a:outerShdw>
              </a:effectLst>
              <a:latin typeface="Arial Black" panose="020B0A04020102020204" pitchFamily="34" charset="0"/>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Relationship with environment as part of their religion</a:t>
            </a:r>
            <a:endParaRPr lang="en-US" altLang="en-US" sz="2400">
              <a:solidFill>
                <a:srgbClr val="000000"/>
              </a:solidFill>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Need to hunt for survival</a:t>
            </a:r>
            <a:endParaRPr lang="en-US" altLang="en-US" sz="2400">
              <a:solidFill>
                <a:srgbClr val="000000"/>
              </a:solidFill>
              <a:cs typeface="Times New Roman" panose="02020603050405020304" pitchFamily="18" charset="0"/>
            </a:endParaRPr>
          </a:p>
          <a:p>
            <a:pPr algn="ctr" fontAlgn="base">
              <a:spcBef>
                <a:spcPct val="50000"/>
              </a:spcBef>
              <a:spcAft>
                <a:spcPct val="0"/>
              </a:spcAft>
              <a:buFontTx/>
              <a:buChar char="•"/>
            </a:pPr>
            <a:r>
              <a:rPr lang="en-US" altLang="en-US" sz="2400" b="1">
                <a:solidFill>
                  <a:srgbClr val="000000"/>
                </a:solidFill>
                <a:cs typeface="Times New Roman" panose="02020603050405020304" pitchFamily="18" charset="0"/>
              </a:rPr>
              <a:t>Ownership meant access to the things the land produced, not ownership of the land itself.</a:t>
            </a:r>
            <a:r>
              <a:rPr lang="en-US" altLang="en-US" sz="2400">
                <a:solidFill>
                  <a:srgbClr val="000000"/>
                </a:solidFill>
              </a:rPr>
              <a:t> </a:t>
            </a:r>
          </a:p>
        </p:txBody>
      </p:sp>
    </p:spTree>
    <p:extLst>
      <p:ext uri="{BB962C8B-B14F-4D97-AF65-F5344CB8AC3E}">
        <p14:creationId xmlns:p14="http://schemas.microsoft.com/office/powerpoint/2010/main" val="381271339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iterate type="wd">
                                    <p:tmPct val="10000"/>
                                  </p:iterate>
                                  <p:childTnLst>
                                    <p:set>
                                      <p:cBhvr>
                                        <p:cTn id="6" dur="1" fill="hold">
                                          <p:stCondLst>
                                            <p:cond delay="0"/>
                                          </p:stCondLst>
                                        </p:cTn>
                                        <p:tgtEl>
                                          <p:spTgt spid="29712">
                                            <p:txEl>
                                              <p:pRg st="0" end="0"/>
                                            </p:txEl>
                                          </p:spTgt>
                                        </p:tgtEl>
                                        <p:attrNameLst>
                                          <p:attrName>style.visibility</p:attrName>
                                        </p:attrNameLst>
                                      </p:cBhvr>
                                      <p:to>
                                        <p:strVal val="visible"/>
                                      </p:to>
                                    </p:set>
                                    <p:animEffect transition="in" filter="fade">
                                      <p:cBhvr>
                                        <p:cTn id="7" dur="500"/>
                                        <p:tgtEl>
                                          <p:spTgt spid="29712">
                                            <p:txEl>
                                              <p:pRg st="0" end="0"/>
                                            </p:txEl>
                                          </p:spTgt>
                                        </p:tgtEl>
                                      </p:cBhvr>
                                    </p:animEffect>
                                    <p:anim calcmode="lin" valueType="num">
                                      <p:cBhvr>
                                        <p:cTn id="8" dur="500" fill="hold"/>
                                        <p:tgtEl>
                                          <p:spTgt spid="29712">
                                            <p:txEl>
                                              <p:pRg st="0" end="0"/>
                                            </p:txEl>
                                          </p:spTgt>
                                        </p:tgtEl>
                                        <p:attrNameLst>
                                          <p:attrName>style.rotation</p:attrName>
                                        </p:attrNameLst>
                                      </p:cBhvr>
                                      <p:tavLst>
                                        <p:tav tm="0">
                                          <p:val>
                                            <p:fltVal val="720"/>
                                          </p:val>
                                        </p:tav>
                                        <p:tav tm="100000">
                                          <p:val>
                                            <p:fltVal val="0"/>
                                          </p:val>
                                        </p:tav>
                                      </p:tavLst>
                                    </p:anim>
                                    <p:anim calcmode="lin" valueType="num">
                                      <p:cBhvr>
                                        <p:cTn id="9" dur="500" fill="hold"/>
                                        <p:tgtEl>
                                          <p:spTgt spid="29712">
                                            <p:txEl>
                                              <p:pRg st="0" end="0"/>
                                            </p:txEl>
                                          </p:spTgt>
                                        </p:tgtEl>
                                        <p:attrNameLst>
                                          <p:attrName>ppt_h</p:attrName>
                                        </p:attrNameLst>
                                      </p:cBhvr>
                                      <p:tavLst>
                                        <p:tav tm="0">
                                          <p:val>
                                            <p:fltVal val="0"/>
                                          </p:val>
                                        </p:tav>
                                        <p:tav tm="100000">
                                          <p:val>
                                            <p:strVal val="#ppt_h"/>
                                          </p:val>
                                        </p:tav>
                                      </p:tavLst>
                                    </p:anim>
                                    <p:anim calcmode="lin" valueType="num">
                                      <p:cBhvr>
                                        <p:cTn id="10" dur="500" fill="hold"/>
                                        <p:tgtEl>
                                          <p:spTgt spid="29712">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iterate type="wd">
                                    <p:tmPct val="10000"/>
                                  </p:iterate>
                                  <p:childTnLst>
                                    <p:set>
                                      <p:cBhvr>
                                        <p:cTn id="14" dur="1" fill="hold">
                                          <p:stCondLst>
                                            <p:cond delay="0"/>
                                          </p:stCondLst>
                                        </p:cTn>
                                        <p:tgtEl>
                                          <p:spTgt spid="29712">
                                            <p:txEl>
                                              <p:pRg st="1" end="1"/>
                                            </p:txEl>
                                          </p:spTgt>
                                        </p:tgtEl>
                                        <p:attrNameLst>
                                          <p:attrName>style.visibility</p:attrName>
                                        </p:attrNameLst>
                                      </p:cBhvr>
                                      <p:to>
                                        <p:strVal val="visible"/>
                                      </p:to>
                                    </p:set>
                                    <p:animEffect transition="in" filter="fade">
                                      <p:cBhvr>
                                        <p:cTn id="15" dur="500"/>
                                        <p:tgtEl>
                                          <p:spTgt spid="29712">
                                            <p:txEl>
                                              <p:pRg st="1" end="1"/>
                                            </p:txEl>
                                          </p:spTgt>
                                        </p:tgtEl>
                                      </p:cBhvr>
                                    </p:animEffect>
                                    <p:anim calcmode="lin" valueType="num">
                                      <p:cBhvr>
                                        <p:cTn id="16" dur="500" fill="hold"/>
                                        <p:tgtEl>
                                          <p:spTgt spid="29712">
                                            <p:txEl>
                                              <p:pRg st="1" end="1"/>
                                            </p:txEl>
                                          </p:spTgt>
                                        </p:tgtEl>
                                        <p:attrNameLst>
                                          <p:attrName>style.rotation</p:attrName>
                                        </p:attrNameLst>
                                      </p:cBhvr>
                                      <p:tavLst>
                                        <p:tav tm="0">
                                          <p:val>
                                            <p:fltVal val="720"/>
                                          </p:val>
                                        </p:tav>
                                        <p:tav tm="100000">
                                          <p:val>
                                            <p:fltVal val="0"/>
                                          </p:val>
                                        </p:tav>
                                      </p:tavLst>
                                    </p:anim>
                                    <p:anim calcmode="lin" valueType="num">
                                      <p:cBhvr>
                                        <p:cTn id="17" dur="500" fill="hold"/>
                                        <p:tgtEl>
                                          <p:spTgt spid="29712">
                                            <p:txEl>
                                              <p:pRg st="1" end="1"/>
                                            </p:txEl>
                                          </p:spTgt>
                                        </p:tgtEl>
                                        <p:attrNameLst>
                                          <p:attrName>ppt_h</p:attrName>
                                        </p:attrNameLst>
                                      </p:cBhvr>
                                      <p:tavLst>
                                        <p:tav tm="0">
                                          <p:val>
                                            <p:fltVal val="0"/>
                                          </p:val>
                                        </p:tav>
                                        <p:tav tm="100000">
                                          <p:val>
                                            <p:strVal val="#ppt_h"/>
                                          </p:val>
                                        </p:tav>
                                      </p:tavLst>
                                    </p:anim>
                                    <p:anim calcmode="lin" valueType="num">
                                      <p:cBhvr>
                                        <p:cTn id="18" dur="500" fill="hold"/>
                                        <p:tgtEl>
                                          <p:spTgt spid="29712">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grpId="0" nodeType="clickEffect">
                                  <p:stCondLst>
                                    <p:cond delay="0"/>
                                  </p:stCondLst>
                                  <p:iterate type="wd">
                                    <p:tmPct val="10000"/>
                                  </p:iterate>
                                  <p:childTnLst>
                                    <p:set>
                                      <p:cBhvr>
                                        <p:cTn id="22" dur="1" fill="hold">
                                          <p:stCondLst>
                                            <p:cond delay="0"/>
                                          </p:stCondLst>
                                        </p:cTn>
                                        <p:tgtEl>
                                          <p:spTgt spid="29712">
                                            <p:txEl>
                                              <p:pRg st="2" end="2"/>
                                            </p:txEl>
                                          </p:spTgt>
                                        </p:tgtEl>
                                        <p:attrNameLst>
                                          <p:attrName>style.visibility</p:attrName>
                                        </p:attrNameLst>
                                      </p:cBhvr>
                                      <p:to>
                                        <p:strVal val="visible"/>
                                      </p:to>
                                    </p:set>
                                    <p:animEffect transition="in" filter="fade">
                                      <p:cBhvr>
                                        <p:cTn id="23" dur="500"/>
                                        <p:tgtEl>
                                          <p:spTgt spid="29712">
                                            <p:txEl>
                                              <p:pRg st="2" end="2"/>
                                            </p:txEl>
                                          </p:spTgt>
                                        </p:tgtEl>
                                      </p:cBhvr>
                                    </p:animEffect>
                                    <p:anim calcmode="lin" valueType="num">
                                      <p:cBhvr>
                                        <p:cTn id="24" dur="500" fill="hold"/>
                                        <p:tgtEl>
                                          <p:spTgt spid="29712">
                                            <p:txEl>
                                              <p:pRg st="2" end="2"/>
                                            </p:txEl>
                                          </p:spTgt>
                                        </p:tgtEl>
                                        <p:attrNameLst>
                                          <p:attrName>style.rotation</p:attrName>
                                        </p:attrNameLst>
                                      </p:cBhvr>
                                      <p:tavLst>
                                        <p:tav tm="0">
                                          <p:val>
                                            <p:fltVal val="720"/>
                                          </p:val>
                                        </p:tav>
                                        <p:tav tm="100000">
                                          <p:val>
                                            <p:fltVal val="0"/>
                                          </p:val>
                                        </p:tav>
                                      </p:tavLst>
                                    </p:anim>
                                    <p:anim calcmode="lin" valueType="num">
                                      <p:cBhvr>
                                        <p:cTn id="25" dur="500" fill="hold"/>
                                        <p:tgtEl>
                                          <p:spTgt spid="29712">
                                            <p:txEl>
                                              <p:pRg st="2" end="2"/>
                                            </p:txEl>
                                          </p:spTgt>
                                        </p:tgtEl>
                                        <p:attrNameLst>
                                          <p:attrName>ppt_h</p:attrName>
                                        </p:attrNameLst>
                                      </p:cBhvr>
                                      <p:tavLst>
                                        <p:tav tm="0">
                                          <p:val>
                                            <p:fltVal val="0"/>
                                          </p:val>
                                        </p:tav>
                                        <p:tav tm="100000">
                                          <p:val>
                                            <p:strVal val="#ppt_h"/>
                                          </p:val>
                                        </p:tav>
                                      </p:tavLst>
                                    </p:anim>
                                    <p:anim calcmode="lin" valueType="num">
                                      <p:cBhvr>
                                        <p:cTn id="26" dur="500" fill="hold"/>
                                        <p:tgtEl>
                                          <p:spTgt spid="29712">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grpId="0" nodeType="clickEffect">
                                  <p:stCondLst>
                                    <p:cond delay="0"/>
                                  </p:stCondLst>
                                  <p:iterate type="wd">
                                    <p:tmPct val="10000"/>
                                  </p:iterate>
                                  <p:childTnLst>
                                    <p:set>
                                      <p:cBhvr>
                                        <p:cTn id="30" dur="1" fill="hold">
                                          <p:stCondLst>
                                            <p:cond delay="0"/>
                                          </p:stCondLst>
                                        </p:cTn>
                                        <p:tgtEl>
                                          <p:spTgt spid="29712">
                                            <p:txEl>
                                              <p:pRg st="3" end="3"/>
                                            </p:txEl>
                                          </p:spTgt>
                                        </p:tgtEl>
                                        <p:attrNameLst>
                                          <p:attrName>style.visibility</p:attrName>
                                        </p:attrNameLst>
                                      </p:cBhvr>
                                      <p:to>
                                        <p:strVal val="visible"/>
                                      </p:to>
                                    </p:set>
                                    <p:animEffect transition="in" filter="fade">
                                      <p:cBhvr>
                                        <p:cTn id="31" dur="500"/>
                                        <p:tgtEl>
                                          <p:spTgt spid="29712">
                                            <p:txEl>
                                              <p:pRg st="3" end="3"/>
                                            </p:txEl>
                                          </p:spTgt>
                                        </p:tgtEl>
                                      </p:cBhvr>
                                    </p:animEffect>
                                    <p:anim calcmode="lin" valueType="num">
                                      <p:cBhvr>
                                        <p:cTn id="32" dur="500" fill="hold"/>
                                        <p:tgtEl>
                                          <p:spTgt spid="29712">
                                            <p:txEl>
                                              <p:pRg st="3" end="3"/>
                                            </p:txEl>
                                          </p:spTgt>
                                        </p:tgtEl>
                                        <p:attrNameLst>
                                          <p:attrName>style.rotation</p:attrName>
                                        </p:attrNameLst>
                                      </p:cBhvr>
                                      <p:tavLst>
                                        <p:tav tm="0">
                                          <p:val>
                                            <p:fltVal val="720"/>
                                          </p:val>
                                        </p:tav>
                                        <p:tav tm="100000">
                                          <p:val>
                                            <p:fltVal val="0"/>
                                          </p:val>
                                        </p:tav>
                                      </p:tavLst>
                                    </p:anim>
                                    <p:anim calcmode="lin" valueType="num">
                                      <p:cBhvr>
                                        <p:cTn id="33" dur="500" fill="hold"/>
                                        <p:tgtEl>
                                          <p:spTgt spid="29712">
                                            <p:txEl>
                                              <p:pRg st="3" end="3"/>
                                            </p:txEl>
                                          </p:spTgt>
                                        </p:tgtEl>
                                        <p:attrNameLst>
                                          <p:attrName>ppt_h</p:attrName>
                                        </p:attrNameLst>
                                      </p:cBhvr>
                                      <p:tavLst>
                                        <p:tav tm="0">
                                          <p:val>
                                            <p:fltVal val="0"/>
                                          </p:val>
                                        </p:tav>
                                        <p:tav tm="100000">
                                          <p:val>
                                            <p:strVal val="#ppt_h"/>
                                          </p:val>
                                        </p:tav>
                                      </p:tavLst>
                                    </p:anim>
                                    <p:anim calcmode="lin" valueType="num">
                                      <p:cBhvr>
                                        <p:cTn id="34" dur="500" fill="hold"/>
                                        <p:tgtEl>
                                          <p:spTgt spid="29712">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5" presetClass="entr" presetSubtype="0" fill="hold" grpId="0" nodeType="clickEffect">
                                  <p:stCondLst>
                                    <p:cond delay="0"/>
                                  </p:stCondLst>
                                  <p:iterate type="wd">
                                    <p:tmPct val="10000"/>
                                  </p:iterate>
                                  <p:childTnLst>
                                    <p:set>
                                      <p:cBhvr>
                                        <p:cTn id="38" dur="1" fill="hold">
                                          <p:stCondLst>
                                            <p:cond delay="0"/>
                                          </p:stCondLst>
                                        </p:cTn>
                                        <p:tgtEl>
                                          <p:spTgt spid="29712">
                                            <p:txEl>
                                              <p:pRg st="4" end="4"/>
                                            </p:txEl>
                                          </p:spTgt>
                                        </p:tgtEl>
                                        <p:attrNameLst>
                                          <p:attrName>style.visibility</p:attrName>
                                        </p:attrNameLst>
                                      </p:cBhvr>
                                      <p:to>
                                        <p:strVal val="visible"/>
                                      </p:to>
                                    </p:set>
                                    <p:animEffect transition="in" filter="fade">
                                      <p:cBhvr>
                                        <p:cTn id="39" dur="500"/>
                                        <p:tgtEl>
                                          <p:spTgt spid="29712">
                                            <p:txEl>
                                              <p:pRg st="4" end="4"/>
                                            </p:txEl>
                                          </p:spTgt>
                                        </p:tgtEl>
                                      </p:cBhvr>
                                    </p:animEffect>
                                    <p:anim calcmode="lin" valueType="num">
                                      <p:cBhvr>
                                        <p:cTn id="40" dur="500" fill="hold"/>
                                        <p:tgtEl>
                                          <p:spTgt spid="29712">
                                            <p:txEl>
                                              <p:pRg st="4" end="4"/>
                                            </p:txEl>
                                          </p:spTgt>
                                        </p:tgtEl>
                                        <p:attrNameLst>
                                          <p:attrName>style.rotation</p:attrName>
                                        </p:attrNameLst>
                                      </p:cBhvr>
                                      <p:tavLst>
                                        <p:tav tm="0">
                                          <p:val>
                                            <p:fltVal val="720"/>
                                          </p:val>
                                        </p:tav>
                                        <p:tav tm="100000">
                                          <p:val>
                                            <p:fltVal val="0"/>
                                          </p:val>
                                        </p:tav>
                                      </p:tavLst>
                                    </p:anim>
                                    <p:anim calcmode="lin" valueType="num">
                                      <p:cBhvr>
                                        <p:cTn id="41" dur="500" fill="hold"/>
                                        <p:tgtEl>
                                          <p:spTgt spid="29712">
                                            <p:txEl>
                                              <p:pRg st="4" end="4"/>
                                            </p:txEl>
                                          </p:spTgt>
                                        </p:tgtEl>
                                        <p:attrNameLst>
                                          <p:attrName>ppt_h</p:attrName>
                                        </p:attrNameLst>
                                      </p:cBhvr>
                                      <p:tavLst>
                                        <p:tav tm="0">
                                          <p:val>
                                            <p:fltVal val="0"/>
                                          </p:val>
                                        </p:tav>
                                        <p:tav tm="100000">
                                          <p:val>
                                            <p:strVal val="#ppt_h"/>
                                          </p:val>
                                        </p:tav>
                                      </p:tavLst>
                                    </p:anim>
                                    <p:anim calcmode="lin" valueType="num">
                                      <p:cBhvr>
                                        <p:cTn id="42" dur="500" fill="hold"/>
                                        <p:tgtEl>
                                          <p:spTgt spid="29712">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iterate type="wd">
                                    <p:tmPct val="10000"/>
                                  </p:iterate>
                                  <p:childTnLst>
                                    <p:set>
                                      <p:cBhvr>
                                        <p:cTn id="46" dur="1" fill="hold">
                                          <p:stCondLst>
                                            <p:cond delay="0"/>
                                          </p:stCondLst>
                                        </p:cTn>
                                        <p:tgtEl>
                                          <p:spTgt spid="29712">
                                            <p:txEl>
                                              <p:pRg st="5" end="5"/>
                                            </p:txEl>
                                          </p:spTgt>
                                        </p:tgtEl>
                                        <p:attrNameLst>
                                          <p:attrName>style.visibility</p:attrName>
                                        </p:attrNameLst>
                                      </p:cBhvr>
                                      <p:to>
                                        <p:strVal val="visible"/>
                                      </p:to>
                                    </p:set>
                                    <p:animEffect transition="in" filter="fade">
                                      <p:cBhvr>
                                        <p:cTn id="47" dur="500"/>
                                        <p:tgtEl>
                                          <p:spTgt spid="29712">
                                            <p:txEl>
                                              <p:pRg st="5" end="5"/>
                                            </p:txEl>
                                          </p:spTgt>
                                        </p:tgtEl>
                                      </p:cBhvr>
                                    </p:animEffect>
                                    <p:anim calcmode="lin" valueType="num">
                                      <p:cBhvr>
                                        <p:cTn id="48" dur="500" fill="hold"/>
                                        <p:tgtEl>
                                          <p:spTgt spid="29712">
                                            <p:txEl>
                                              <p:pRg st="5" end="5"/>
                                            </p:txEl>
                                          </p:spTgt>
                                        </p:tgtEl>
                                        <p:attrNameLst>
                                          <p:attrName>style.rotation</p:attrName>
                                        </p:attrNameLst>
                                      </p:cBhvr>
                                      <p:tavLst>
                                        <p:tav tm="0">
                                          <p:val>
                                            <p:fltVal val="720"/>
                                          </p:val>
                                        </p:tav>
                                        <p:tav tm="100000">
                                          <p:val>
                                            <p:fltVal val="0"/>
                                          </p:val>
                                        </p:tav>
                                      </p:tavLst>
                                    </p:anim>
                                    <p:anim calcmode="lin" valueType="num">
                                      <p:cBhvr>
                                        <p:cTn id="49" dur="500" fill="hold"/>
                                        <p:tgtEl>
                                          <p:spTgt spid="29712">
                                            <p:txEl>
                                              <p:pRg st="5" end="5"/>
                                            </p:txEl>
                                          </p:spTgt>
                                        </p:tgtEl>
                                        <p:attrNameLst>
                                          <p:attrName>ppt_h</p:attrName>
                                        </p:attrNameLst>
                                      </p:cBhvr>
                                      <p:tavLst>
                                        <p:tav tm="0">
                                          <p:val>
                                            <p:fltVal val="0"/>
                                          </p:val>
                                        </p:tav>
                                        <p:tav tm="100000">
                                          <p:val>
                                            <p:strVal val="#ppt_h"/>
                                          </p:val>
                                        </p:tav>
                                      </p:tavLst>
                                    </p:anim>
                                    <p:anim calcmode="lin" valueType="num">
                                      <p:cBhvr>
                                        <p:cTn id="50" dur="500" fill="hold"/>
                                        <p:tgtEl>
                                          <p:spTgt spid="29712">
                                            <p:txEl>
                                              <p:pRg st="5" end="5"/>
                                            </p:txEl>
                                          </p:spTgt>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5" presetClass="entr" presetSubtype="0" fill="hold" grpId="0" nodeType="clickEffect">
                                  <p:stCondLst>
                                    <p:cond delay="0"/>
                                  </p:stCondLst>
                                  <p:iterate type="wd">
                                    <p:tmPct val="10000"/>
                                  </p:iterate>
                                  <p:childTnLst>
                                    <p:set>
                                      <p:cBhvr>
                                        <p:cTn id="54" dur="1" fill="hold">
                                          <p:stCondLst>
                                            <p:cond delay="0"/>
                                          </p:stCondLst>
                                        </p:cTn>
                                        <p:tgtEl>
                                          <p:spTgt spid="29712">
                                            <p:txEl>
                                              <p:pRg st="6" end="6"/>
                                            </p:txEl>
                                          </p:spTgt>
                                        </p:tgtEl>
                                        <p:attrNameLst>
                                          <p:attrName>style.visibility</p:attrName>
                                        </p:attrNameLst>
                                      </p:cBhvr>
                                      <p:to>
                                        <p:strVal val="visible"/>
                                      </p:to>
                                    </p:set>
                                    <p:animEffect transition="in" filter="fade">
                                      <p:cBhvr>
                                        <p:cTn id="55" dur="500"/>
                                        <p:tgtEl>
                                          <p:spTgt spid="29712">
                                            <p:txEl>
                                              <p:pRg st="6" end="6"/>
                                            </p:txEl>
                                          </p:spTgt>
                                        </p:tgtEl>
                                      </p:cBhvr>
                                    </p:animEffect>
                                    <p:anim calcmode="lin" valueType="num">
                                      <p:cBhvr>
                                        <p:cTn id="56" dur="500" fill="hold"/>
                                        <p:tgtEl>
                                          <p:spTgt spid="29712">
                                            <p:txEl>
                                              <p:pRg st="6" end="6"/>
                                            </p:txEl>
                                          </p:spTgt>
                                        </p:tgtEl>
                                        <p:attrNameLst>
                                          <p:attrName>style.rotation</p:attrName>
                                        </p:attrNameLst>
                                      </p:cBhvr>
                                      <p:tavLst>
                                        <p:tav tm="0">
                                          <p:val>
                                            <p:fltVal val="720"/>
                                          </p:val>
                                        </p:tav>
                                        <p:tav tm="100000">
                                          <p:val>
                                            <p:fltVal val="0"/>
                                          </p:val>
                                        </p:tav>
                                      </p:tavLst>
                                    </p:anim>
                                    <p:anim calcmode="lin" valueType="num">
                                      <p:cBhvr>
                                        <p:cTn id="57" dur="500" fill="hold"/>
                                        <p:tgtEl>
                                          <p:spTgt spid="29712">
                                            <p:txEl>
                                              <p:pRg st="6" end="6"/>
                                            </p:txEl>
                                          </p:spTgt>
                                        </p:tgtEl>
                                        <p:attrNameLst>
                                          <p:attrName>ppt_h</p:attrName>
                                        </p:attrNameLst>
                                      </p:cBhvr>
                                      <p:tavLst>
                                        <p:tav tm="0">
                                          <p:val>
                                            <p:fltVal val="0"/>
                                          </p:val>
                                        </p:tav>
                                        <p:tav tm="100000">
                                          <p:val>
                                            <p:strVal val="#ppt_h"/>
                                          </p:val>
                                        </p:tav>
                                      </p:tavLst>
                                    </p:anim>
                                    <p:anim calcmode="lin" valueType="num">
                                      <p:cBhvr>
                                        <p:cTn id="58" dur="500" fill="hold"/>
                                        <p:tgtEl>
                                          <p:spTgt spid="29712">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5" presetClass="entr" presetSubtype="0" fill="hold" grpId="0" nodeType="clickEffect">
                                  <p:stCondLst>
                                    <p:cond delay="0"/>
                                  </p:stCondLst>
                                  <p:iterate type="wd">
                                    <p:tmPct val="10000"/>
                                  </p:iterate>
                                  <p:childTnLst>
                                    <p:set>
                                      <p:cBhvr>
                                        <p:cTn id="62" dur="1" fill="hold">
                                          <p:stCondLst>
                                            <p:cond delay="0"/>
                                          </p:stCondLst>
                                        </p:cTn>
                                        <p:tgtEl>
                                          <p:spTgt spid="29712">
                                            <p:txEl>
                                              <p:pRg st="7" end="7"/>
                                            </p:txEl>
                                          </p:spTgt>
                                        </p:tgtEl>
                                        <p:attrNameLst>
                                          <p:attrName>style.visibility</p:attrName>
                                        </p:attrNameLst>
                                      </p:cBhvr>
                                      <p:to>
                                        <p:strVal val="visible"/>
                                      </p:to>
                                    </p:set>
                                    <p:animEffect transition="in" filter="fade">
                                      <p:cBhvr>
                                        <p:cTn id="63" dur="500"/>
                                        <p:tgtEl>
                                          <p:spTgt spid="29712">
                                            <p:txEl>
                                              <p:pRg st="7" end="7"/>
                                            </p:txEl>
                                          </p:spTgt>
                                        </p:tgtEl>
                                      </p:cBhvr>
                                    </p:animEffect>
                                    <p:anim calcmode="lin" valueType="num">
                                      <p:cBhvr>
                                        <p:cTn id="64" dur="500" fill="hold"/>
                                        <p:tgtEl>
                                          <p:spTgt spid="29712">
                                            <p:txEl>
                                              <p:pRg st="7" end="7"/>
                                            </p:txEl>
                                          </p:spTgt>
                                        </p:tgtEl>
                                        <p:attrNameLst>
                                          <p:attrName>style.rotation</p:attrName>
                                        </p:attrNameLst>
                                      </p:cBhvr>
                                      <p:tavLst>
                                        <p:tav tm="0">
                                          <p:val>
                                            <p:fltVal val="720"/>
                                          </p:val>
                                        </p:tav>
                                        <p:tav tm="100000">
                                          <p:val>
                                            <p:fltVal val="0"/>
                                          </p:val>
                                        </p:tav>
                                      </p:tavLst>
                                    </p:anim>
                                    <p:anim calcmode="lin" valueType="num">
                                      <p:cBhvr>
                                        <p:cTn id="65" dur="500" fill="hold"/>
                                        <p:tgtEl>
                                          <p:spTgt spid="29712">
                                            <p:txEl>
                                              <p:pRg st="7" end="7"/>
                                            </p:txEl>
                                          </p:spTgt>
                                        </p:tgtEl>
                                        <p:attrNameLst>
                                          <p:attrName>ppt_h</p:attrName>
                                        </p:attrNameLst>
                                      </p:cBhvr>
                                      <p:tavLst>
                                        <p:tav tm="0">
                                          <p:val>
                                            <p:fltVal val="0"/>
                                          </p:val>
                                        </p:tav>
                                        <p:tav tm="100000">
                                          <p:val>
                                            <p:strVal val="#ppt_h"/>
                                          </p:val>
                                        </p:tav>
                                      </p:tavLst>
                                    </p:anim>
                                    <p:anim calcmode="lin" valueType="num">
                                      <p:cBhvr>
                                        <p:cTn id="66" dur="500" fill="hold"/>
                                        <p:tgtEl>
                                          <p:spTgt spid="29712">
                                            <p:txEl>
                                              <p:pRg st="7" end="7"/>
                                            </p:txEl>
                                          </p:spTgt>
                                        </p:tgtEl>
                                        <p:attrNameLst>
                                          <p:attrName>ppt_w</p:attrName>
                                        </p:attrNameLst>
                                      </p:cBhvr>
                                      <p:tavLst>
                                        <p:tav tm="0">
                                          <p:val>
                                            <p:fltVal val="0"/>
                                          </p:val>
                                        </p:tav>
                                        <p:tav tm="100000">
                                          <p:val>
                                            <p:strVal val="#ppt_w"/>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5" presetClass="entr" presetSubtype="0" fill="hold" grpId="0" nodeType="clickEffect">
                                  <p:stCondLst>
                                    <p:cond delay="0"/>
                                  </p:stCondLst>
                                  <p:iterate type="wd">
                                    <p:tmPct val="10000"/>
                                  </p:iterate>
                                  <p:childTnLst>
                                    <p:set>
                                      <p:cBhvr>
                                        <p:cTn id="70" dur="1" fill="hold">
                                          <p:stCondLst>
                                            <p:cond delay="0"/>
                                          </p:stCondLst>
                                        </p:cTn>
                                        <p:tgtEl>
                                          <p:spTgt spid="29712">
                                            <p:txEl>
                                              <p:pRg st="8" end="8"/>
                                            </p:txEl>
                                          </p:spTgt>
                                        </p:tgtEl>
                                        <p:attrNameLst>
                                          <p:attrName>style.visibility</p:attrName>
                                        </p:attrNameLst>
                                      </p:cBhvr>
                                      <p:to>
                                        <p:strVal val="visible"/>
                                      </p:to>
                                    </p:set>
                                    <p:animEffect transition="in" filter="fade">
                                      <p:cBhvr>
                                        <p:cTn id="71" dur="500"/>
                                        <p:tgtEl>
                                          <p:spTgt spid="29712">
                                            <p:txEl>
                                              <p:pRg st="8" end="8"/>
                                            </p:txEl>
                                          </p:spTgt>
                                        </p:tgtEl>
                                      </p:cBhvr>
                                    </p:animEffect>
                                    <p:anim calcmode="lin" valueType="num">
                                      <p:cBhvr>
                                        <p:cTn id="72" dur="500" fill="hold"/>
                                        <p:tgtEl>
                                          <p:spTgt spid="29712">
                                            <p:txEl>
                                              <p:pRg st="8" end="8"/>
                                            </p:txEl>
                                          </p:spTgt>
                                        </p:tgtEl>
                                        <p:attrNameLst>
                                          <p:attrName>style.rotation</p:attrName>
                                        </p:attrNameLst>
                                      </p:cBhvr>
                                      <p:tavLst>
                                        <p:tav tm="0">
                                          <p:val>
                                            <p:fltVal val="720"/>
                                          </p:val>
                                        </p:tav>
                                        <p:tav tm="100000">
                                          <p:val>
                                            <p:fltVal val="0"/>
                                          </p:val>
                                        </p:tav>
                                      </p:tavLst>
                                    </p:anim>
                                    <p:anim calcmode="lin" valueType="num">
                                      <p:cBhvr>
                                        <p:cTn id="73" dur="500" fill="hold"/>
                                        <p:tgtEl>
                                          <p:spTgt spid="29712">
                                            <p:txEl>
                                              <p:pRg st="8" end="8"/>
                                            </p:txEl>
                                          </p:spTgt>
                                        </p:tgtEl>
                                        <p:attrNameLst>
                                          <p:attrName>ppt_h</p:attrName>
                                        </p:attrNameLst>
                                      </p:cBhvr>
                                      <p:tavLst>
                                        <p:tav tm="0">
                                          <p:val>
                                            <p:fltVal val="0"/>
                                          </p:val>
                                        </p:tav>
                                        <p:tav tm="100000">
                                          <p:val>
                                            <p:strVal val="#ppt_h"/>
                                          </p:val>
                                        </p:tav>
                                      </p:tavLst>
                                    </p:anim>
                                    <p:anim calcmode="lin" valueType="num">
                                      <p:cBhvr>
                                        <p:cTn id="74" dur="500" fill="hold"/>
                                        <p:tgtEl>
                                          <p:spTgt spid="29712">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6594" name="Picture 2" descr="158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158260"/>
      </p:ext>
    </p:extLst>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2866" name="Rectangle 2"/>
          <p:cNvSpPr>
            <a:spLocks noGrp="1" noChangeArrowheads="1"/>
          </p:cNvSpPr>
          <p:nvPr>
            <p:ph type="body" sz="half" idx="1"/>
          </p:nvPr>
        </p:nvSpPr>
        <p:spPr>
          <a:xfrm>
            <a:off x="1524000" y="3352800"/>
            <a:ext cx="9144000" cy="3048000"/>
          </a:xfrm>
        </p:spPr>
        <p:txBody>
          <a:bodyPr/>
          <a:lstStyle/>
          <a:p>
            <a:pPr>
              <a:lnSpc>
                <a:spcPct val="90000"/>
              </a:lnSpc>
            </a:pPr>
            <a:r>
              <a:rPr lang="en-US" altLang="en-US" sz="2800" b="1"/>
              <a:t>Spanish </a:t>
            </a:r>
            <a:r>
              <a:rPr lang="en-US" altLang="en-US" sz="2800" b="1" i="1" u="sng">
                <a:solidFill>
                  <a:srgbClr val="A50021"/>
                </a:solidFill>
              </a:rPr>
              <a:t>first</a:t>
            </a:r>
            <a:r>
              <a:rPr lang="en-US" altLang="en-US" sz="2800" b="1"/>
              <a:t> to pursue colonization</a:t>
            </a:r>
          </a:p>
          <a:p>
            <a:pPr>
              <a:lnSpc>
                <a:spcPct val="90000"/>
              </a:lnSpc>
            </a:pPr>
            <a:r>
              <a:rPr lang="en-US" altLang="en-US" sz="2800" b="1"/>
              <a:t>Start in Caribbean, then Central and South America—most important was conquest of Aztecs by Cortez (1521) and Incas by Pizzaro (1531)</a:t>
            </a:r>
          </a:p>
          <a:p>
            <a:pPr>
              <a:lnSpc>
                <a:spcPct val="90000"/>
              </a:lnSpc>
            </a:pPr>
            <a:r>
              <a:rPr lang="en-US" altLang="en-US" sz="2800" b="1"/>
              <a:t>First </a:t>
            </a:r>
            <a:r>
              <a:rPr lang="en-US" altLang="en-US" sz="2800" b="1" i="1" u="sng">
                <a:solidFill>
                  <a:srgbClr val="0000CC"/>
                </a:solidFill>
                <a:effectLst>
                  <a:outerShdw blurRad="38100" dist="38100" dir="2700000" algn="tl">
                    <a:srgbClr val="C0C0C0"/>
                  </a:outerShdw>
                </a:effectLst>
              </a:rPr>
              <a:t>permanent</a:t>
            </a:r>
            <a:r>
              <a:rPr lang="en-US" altLang="en-US" sz="2800" b="1"/>
              <a:t> colonies in what will become United States are founded by Spain</a:t>
            </a:r>
          </a:p>
          <a:p>
            <a:pPr lvl="1">
              <a:lnSpc>
                <a:spcPct val="90000"/>
              </a:lnSpc>
            </a:pPr>
            <a:r>
              <a:rPr lang="en-US" altLang="en-US" b="1" i="1" u="sng">
                <a:solidFill>
                  <a:srgbClr val="A50021"/>
                </a:solidFill>
                <a:effectLst>
                  <a:outerShdw blurRad="38100" dist="38100" dir="2700000" algn="tl">
                    <a:srgbClr val="C0C0C0"/>
                  </a:outerShdw>
                </a:effectLst>
              </a:rPr>
              <a:t>St. Augustine</a:t>
            </a:r>
            <a:r>
              <a:rPr lang="en-US" altLang="en-US" b="1"/>
              <a:t> (Florida) is founded (1565) to protect Spanish treasure fleets</a:t>
            </a:r>
          </a:p>
        </p:txBody>
      </p:sp>
      <p:sp>
        <p:nvSpPr>
          <p:cNvPr id="292867" name="WordArt 3"/>
          <p:cNvSpPr>
            <a:spLocks noChangeArrowheads="1" noChangeShapeType="1" noTextEdit="1"/>
          </p:cNvSpPr>
          <p:nvPr/>
        </p:nvSpPr>
        <p:spPr bwMode="auto">
          <a:xfrm>
            <a:off x="6400800" y="457200"/>
            <a:ext cx="3695700" cy="24384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chemeClr val="tx1"/>
              </a:extrusionClr>
              <a:contourClr>
                <a:srgbClr val="660066"/>
              </a:contourClr>
            </a:sp3d>
          </a:bodyPr>
          <a:lstStyle/>
          <a:p>
            <a:pPr algn="ctr" fontAlgn="base">
              <a:spcBef>
                <a:spcPct val="0"/>
              </a:spcBef>
              <a:spcAft>
                <a:spcPct val="0"/>
              </a:spcAft>
            </a:pPr>
            <a:r>
              <a:rPr lang="en-US" sz="3600" kern="10">
                <a:gradFill rotWithShape="0">
                  <a:gsLst>
                    <a:gs pos="0">
                      <a:srgbClr val="000099"/>
                    </a:gs>
                    <a:gs pos="100000">
                      <a:srgbClr val="660066"/>
                    </a:gs>
                  </a:gsLst>
                  <a:path path="rect">
                    <a:fillToRect l="50000" t="50000" r="50000" b="50000"/>
                  </a:path>
                </a:gradFill>
                <a:latin typeface="Impact" panose="020B0806030902050204" pitchFamily="34" charset="0"/>
              </a:rPr>
              <a:t>The</a:t>
            </a:r>
          </a:p>
          <a:p>
            <a:pPr algn="ctr" fontAlgn="base">
              <a:spcBef>
                <a:spcPct val="0"/>
              </a:spcBef>
              <a:spcAft>
                <a:spcPct val="0"/>
              </a:spcAft>
            </a:pPr>
            <a:r>
              <a:rPr lang="en-US" sz="3600" kern="10">
                <a:gradFill rotWithShape="0">
                  <a:gsLst>
                    <a:gs pos="0">
                      <a:srgbClr val="000099"/>
                    </a:gs>
                    <a:gs pos="100000">
                      <a:srgbClr val="660066"/>
                    </a:gs>
                  </a:gsLst>
                  <a:path path="rect">
                    <a:fillToRect l="50000" t="50000" r="50000" b="50000"/>
                  </a:path>
                </a:gradFill>
                <a:latin typeface="Impact" panose="020B0806030902050204" pitchFamily="34" charset="0"/>
              </a:rPr>
              <a:t>Spanish</a:t>
            </a:r>
          </a:p>
        </p:txBody>
      </p:sp>
      <p:pic>
        <p:nvPicPr>
          <p:cNvPr id="292868" name="Picture 4" descr="P478F283"/>
          <p:cNvPicPr>
            <a:picLocks noGrp="1" noChangeAspect="1" noChangeArrowheads="1"/>
          </p:cNvPicPr>
          <p:nvPr>
            <p:ph sz="half" idx="2"/>
          </p:nvPr>
        </p:nvPicPr>
        <p:blipFill>
          <a:blip r:embed="rId2">
            <a:lum bright="18000" contrast="30000"/>
            <a:extLst>
              <a:ext uri="{28A0092B-C50C-407E-A947-70E740481C1C}">
                <a14:useLocalDpi xmlns:a14="http://schemas.microsoft.com/office/drawing/2010/main" val="0"/>
              </a:ext>
            </a:extLst>
          </a:blip>
          <a:srcRect l="5769" t="8014" r="5769" b="6511"/>
          <a:stretch>
            <a:fillRect/>
          </a:stretch>
        </p:blipFill>
        <p:spPr>
          <a:xfrm>
            <a:off x="1776413" y="219075"/>
            <a:ext cx="4191000" cy="3017838"/>
          </a:xfrm>
          <a:ln w="28575">
            <a:solidFill>
              <a:srgbClr val="000000"/>
            </a:solidFill>
            <a:miter lim="800000"/>
            <a:headEnd/>
            <a:tailEnd/>
          </a:ln>
        </p:spPr>
      </p:pic>
    </p:spTree>
    <p:extLst>
      <p:ext uri="{BB962C8B-B14F-4D97-AF65-F5344CB8AC3E}">
        <p14:creationId xmlns:p14="http://schemas.microsoft.com/office/powerpoint/2010/main" val="7327154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2866">
                                            <p:txEl>
                                              <p:pRg st="0" end="0"/>
                                            </p:txEl>
                                          </p:spTgt>
                                        </p:tgtEl>
                                        <p:attrNameLst>
                                          <p:attrName>style.visibility</p:attrName>
                                        </p:attrNameLst>
                                      </p:cBhvr>
                                      <p:to>
                                        <p:strVal val="visible"/>
                                      </p:to>
                                    </p:set>
                                    <p:animEffect transition="in" filter="wipe(left)">
                                      <p:cBhvr>
                                        <p:cTn id="7" dur="500"/>
                                        <p:tgtEl>
                                          <p:spTgt spid="2928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2866">
                                            <p:txEl>
                                              <p:pRg st="1" end="1"/>
                                            </p:txEl>
                                          </p:spTgt>
                                        </p:tgtEl>
                                        <p:attrNameLst>
                                          <p:attrName>style.visibility</p:attrName>
                                        </p:attrNameLst>
                                      </p:cBhvr>
                                      <p:to>
                                        <p:strVal val="visible"/>
                                      </p:to>
                                    </p:set>
                                    <p:animEffect transition="in" filter="wipe(left)">
                                      <p:cBhvr>
                                        <p:cTn id="12" dur="500"/>
                                        <p:tgtEl>
                                          <p:spTgt spid="29286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2866">
                                            <p:txEl>
                                              <p:pRg st="2" end="2"/>
                                            </p:txEl>
                                          </p:spTgt>
                                        </p:tgtEl>
                                        <p:attrNameLst>
                                          <p:attrName>style.visibility</p:attrName>
                                        </p:attrNameLst>
                                      </p:cBhvr>
                                      <p:to>
                                        <p:strVal val="visible"/>
                                      </p:to>
                                    </p:set>
                                    <p:animEffect transition="in" filter="wipe(left)">
                                      <p:cBhvr>
                                        <p:cTn id="17" dur="500"/>
                                        <p:tgtEl>
                                          <p:spTgt spid="292866">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92866">
                                            <p:txEl>
                                              <p:pRg st="3" end="3"/>
                                            </p:txEl>
                                          </p:spTgt>
                                        </p:tgtEl>
                                        <p:attrNameLst>
                                          <p:attrName>style.visibility</p:attrName>
                                        </p:attrNameLst>
                                      </p:cBhvr>
                                      <p:to>
                                        <p:strVal val="visible"/>
                                      </p:to>
                                    </p:set>
                                    <p:animEffect transition="in" filter="wipe(left)">
                                      <p:cBhvr>
                                        <p:cTn id="20" dur="500"/>
                                        <p:tgtEl>
                                          <p:spTgt spid="2928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9730" name="Rectangle 2"/>
          <p:cNvSpPr>
            <a:spLocks noChangeArrowheads="1"/>
          </p:cNvSpPr>
          <p:nvPr/>
        </p:nvSpPr>
        <p:spPr bwMode="auto">
          <a:xfrm>
            <a:off x="1752600" y="76200"/>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1"/>
                </a:solidFill>
                <a:latin typeface="Arial" panose="020B0604020202020204" pitchFamily="34" charset="0"/>
              </a:defRPr>
            </a:lvl1pPr>
            <a:lvl2pPr algn="ctr">
              <a:defRPr sz="4400">
                <a:solidFill>
                  <a:schemeClr val="tx1"/>
                </a:solidFill>
                <a:latin typeface="Arial" panose="020B0604020202020204" pitchFamily="34" charset="0"/>
              </a:defRPr>
            </a:lvl2pPr>
            <a:lvl3pPr algn="ctr">
              <a:defRPr sz="4400">
                <a:solidFill>
                  <a:schemeClr val="tx1"/>
                </a:solidFill>
                <a:latin typeface="Arial" panose="020B0604020202020204" pitchFamily="34" charset="0"/>
              </a:defRPr>
            </a:lvl3pPr>
            <a:lvl4pPr algn="ctr">
              <a:defRPr sz="4400">
                <a:solidFill>
                  <a:schemeClr val="tx1"/>
                </a:solidFill>
                <a:latin typeface="Arial" panose="020B0604020202020204" pitchFamily="34" charset="0"/>
              </a:defRPr>
            </a:lvl4pPr>
            <a:lvl5pPr algn="ctr">
              <a:defRPr sz="4400">
                <a:solidFill>
                  <a:schemeClr val="tx1"/>
                </a:solidFill>
                <a:latin typeface="Arial" panose="020B0604020202020204" pitchFamily="34" charset="0"/>
              </a:defRPr>
            </a:lvl5pPr>
            <a:lvl6pPr marL="457200" algn="ctr" fontAlgn="base">
              <a:spcBef>
                <a:spcPct val="0"/>
              </a:spcBef>
              <a:spcAft>
                <a:spcPct val="0"/>
              </a:spcAft>
              <a:defRPr sz="4400">
                <a:solidFill>
                  <a:schemeClr val="tx1"/>
                </a:solidFill>
                <a:latin typeface="Arial" panose="020B0604020202020204" pitchFamily="34" charset="0"/>
              </a:defRPr>
            </a:lvl6pPr>
            <a:lvl7pPr marL="914400" algn="ctr" fontAlgn="base">
              <a:spcBef>
                <a:spcPct val="0"/>
              </a:spcBef>
              <a:spcAft>
                <a:spcPct val="0"/>
              </a:spcAft>
              <a:defRPr sz="4400">
                <a:solidFill>
                  <a:schemeClr val="tx1"/>
                </a:solidFill>
                <a:latin typeface="Arial" panose="020B0604020202020204" pitchFamily="34" charset="0"/>
              </a:defRPr>
            </a:lvl7pPr>
            <a:lvl8pPr marL="1371600" algn="ctr" fontAlgn="base">
              <a:spcBef>
                <a:spcPct val="0"/>
              </a:spcBef>
              <a:spcAft>
                <a:spcPct val="0"/>
              </a:spcAft>
              <a:defRPr sz="4400">
                <a:solidFill>
                  <a:schemeClr val="tx1"/>
                </a:solidFill>
                <a:latin typeface="Arial" panose="020B0604020202020204" pitchFamily="34" charset="0"/>
              </a:defRPr>
            </a:lvl8pPr>
            <a:lvl9pPr marL="1828800" algn="ctr" fontAlgn="base">
              <a:spcBef>
                <a:spcPct val="0"/>
              </a:spcBef>
              <a:spcAft>
                <a:spcPct val="0"/>
              </a:spcAft>
              <a:defRPr sz="4400">
                <a:solidFill>
                  <a:schemeClr val="tx1"/>
                </a:solidFill>
                <a:latin typeface="Arial" panose="020B0604020202020204" pitchFamily="34" charset="0"/>
              </a:defRPr>
            </a:lvl9pPr>
          </a:lstStyle>
          <a:p>
            <a:pPr fontAlgn="base">
              <a:spcBef>
                <a:spcPct val="0"/>
              </a:spcBef>
              <a:spcAft>
                <a:spcPct val="0"/>
              </a:spcAft>
            </a:pPr>
            <a:r>
              <a:rPr lang="en-US" altLang="en-US" sz="4000" b="1">
                <a:solidFill>
                  <a:srgbClr val="000000"/>
                </a:solidFill>
                <a:latin typeface="Arial Black" panose="020B0A04020102020204" pitchFamily="34" charset="0"/>
              </a:rPr>
              <a:t>Explorers Sailing For Spain	</a:t>
            </a:r>
          </a:p>
        </p:txBody>
      </p:sp>
      <p:sp>
        <p:nvSpPr>
          <p:cNvPr id="329731" name="Rectangle 3"/>
          <p:cNvSpPr>
            <a:spLocks noGrp="1" noChangeArrowheads="1"/>
          </p:cNvSpPr>
          <p:nvPr>
            <p:ph type="body" idx="1"/>
          </p:nvPr>
        </p:nvSpPr>
        <p:spPr>
          <a:xfrm>
            <a:off x="1524000" y="1295400"/>
            <a:ext cx="9144000" cy="3581400"/>
          </a:xfrm>
          <a:noFill/>
          <a:ln/>
        </p:spPr>
        <p:txBody>
          <a:bodyPr/>
          <a:lstStyle/>
          <a:p>
            <a:pPr>
              <a:lnSpc>
                <a:spcPct val="90000"/>
              </a:lnSpc>
            </a:pPr>
            <a:r>
              <a:rPr lang="en-US" altLang="en-US" sz="4400" b="1" i="1" u="sng">
                <a:solidFill>
                  <a:srgbClr val="0000CC"/>
                </a:solidFill>
                <a:latin typeface="Arial Narrow" panose="020B0606020202030204" pitchFamily="34" charset="0"/>
              </a:rPr>
              <a:t>Columbus</a:t>
            </a:r>
            <a:r>
              <a:rPr lang="en-US" altLang="en-US" sz="4400" b="1">
                <a:latin typeface="Arial Narrow" panose="020B0606020202030204" pitchFamily="34" charset="0"/>
              </a:rPr>
              <a:t> - Italian sailing for Spain - Landed in the “West Indies” - 1492 </a:t>
            </a:r>
            <a:br>
              <a:rPr lang="en-US" altLang="en-US" sz="4400" b="1">
                <a:latin typeface="Arial Narrow" panose="020B0606020202030204" pitchFamily="34" charset="0"/>
              </a:rPr>
            </a:br>
            <a:endParaRPr lang="en-US" altLang="en-US" sz="4400" b="1">
              <a:latin typeface="Arial Narrow" panose="020B0606020202030204" pitchFamily="34" charset="0"/>
            </a:endParaRPr>
          </a:p>
          <a:p>
            <a:pPr>
              <a:lnSpc>
                <a:spcPct val="90000"/>
              </a:lnSpc>
            </a:pPr>
            <a:r>
              <a:rPr lang="en-US" altLang="en-US" sz="4400" b="1" i="1" u="sng">
                <a:solidFill>
                  <a:srgbClr val="A50021"/>
                </a:solidFill>
                <a:latin typeface="Arial Narrow" panose="020B0606020202030204" pitchFamily="34" charset="0"/>
              </a:rPr>
              <a:t>Magellan</a:t>
            </a:r>
            <a:r>
              <a:rPr lang="en-US" altLang="en-US" sz="4400" b="1">
                <a:latin typeface="Arial Narrow" panose="020B0606020202030204" pitchFamily="34" charset="0"/>
              </a:rPr>
              <a:t> - Portuguese sailing for Spain - 1st to circumnavigate the world - 1522</a:t>
            </a:r>
          </a:p>
          <a:p>
            <a:pPr>
              <a:lnSpc>
                <a:spcPct val="90000"/>
              </a:lnSpc>
            </a:pPr>
            <a:endParaRPr lang="en-US" altLang="en-US" sz="4400" b="1">
              <a:latin typeface="Arial Narrow" panose="020B0606020202030204" pitchFamily="34" charset="0"/>
            </a:endParaRPr>
          </a:p>
          <a:p>
            <a:pPr>
              <a:lnSpc>
                <a:spcPct val="90000"/>
              </a:lnSpc>
            </a:pPr>
            <a:endParaRPr lang="en-US" altLang="en-US" sz="4400" b="1">
              <a:latin typeface="Arial Narrow" panose="020B0606020202030204" pitchFamily="34" charset="0"/>
            </a:endParaRPr>
          </a:p>
          <a:p>
            <a:pPr>
              <a:lnSpc>
                <a:spcPct val="90000"/>
              </a:lnSpc>
            </a:pPr>
            <a:endParaRPr lang="en-US" altLang="en-US" sz="4000" b="1">
              <a:latin typeface="Arial Narrow" panose="020B0606020202030204" pitchFamily="34" charset="0"/>
            </a:endParaRPr>
          </a:p>
        </p:txBody>
      </p:sp>
    </p:spTree>
    <p:extLst>
      <p:ext uri="{BB962C8B-B14F-4D97-AF65-F5344CB8AC3E}">
        <p14:creationId xmlns:p14="http://schemas.microsoft.com/office/powerpoint/2010/main" val="98604298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29730"/>
                                        </p:tgtEl>
                                        <p:attrNameLst>
                                          <p:attrName>style.visibility</p:attrName>
                                        </p:attrNameLst>
                                      </p:cBhvr>
                                      <p:to>
                                        <p:strVal val="visible"/>
                                      </p:to>
                                    </p:set>
                                    <p:anim calcmode="lin" valueType="num">
                                      <p:cBhvr additive="base">
                                        <p:cTn id="7" dur="500" fill="hold"/>
                                        <p:tgtEl>
                                          <p:spTgt spid="329730"/>
                                        </p:tgtEl>
                                        <p:attrNameLst>
                                          <p:attrName>ppt_x</p:attrName>
                                        </p:attrNameLst>
                                      </p:cBhvr>
                                      <p:tavLst>
                                        <p:tav tm="0">
                                          <p:val>
                                            <p:strVal val="1+#ppt_w/2"/>
                                          </p:val>
                                        </p:tav>
                                        <p:tav tm="100000">
                                          <p:val>
                                            <p:strVal val="#ppt_x"/>
                                          </p:val>
                                        </p:tav>
                                      </p:tavLst>
                                    </p:anim>
                                    <p:anim calcmode="lin" valueType="num">
                                      <p:cBhvr additive="base">
                                        <p:cTn id="8" dur="500" fill="hold"/>
                                        <p:tgtEl>
                                          <p:spTgt spid="3297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29731">
                                            <p:txEl>
                                              <p:pRg st="0" end="0"/>
                                            </p:txEl>
                                          </p:spTgt>
                                        </p:tgtEl>
                                        <p:attrNameLst>
                                          <p:attrName>style.visibility</p:attrName>
                                        </p:attrNameLst>
                                      </p:cBhvr>
                                      <p:to>
                                        <p:strVal val="visible"/>
                                      </p:to>
                                    </p:set>
                                    <p:anim calcmode="lin" valueType="num">
                                      <p:cBhvr additive="base">
                                        <p:cTn id="13" dur="500" fill="hold"/>
                                        <p:tgtEl>
                                          <p:spTgt spid="32973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9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9731">
                                            <p:txEl>
                                              <p:pRg st="1" end="1"/>
                                            </p:txEl>
                                          </p:spTgt>
                                        </p:tgtEl>
                                        <p:attrNameLst>
                                          <p:attrName>style.visibility</p:attrName>
                                        </p:attrNameLst>
                                      </p:cBhvr>
                                      <p:to>
                                        <p:strVal val="visible"/>
                                      </p:to>
                                    </p:set>
                                    <p:anim calcmode="lin" valueType="num">
                                      <p:cBhvr additive="base">
                                        <p:cTn id="19" dur="500" fill="hold"/>
                                        <p:tgtEl>
                                          <p:spTgt spid="32973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97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0" grpId="0" autoUpdateAnimBg="0"/>
      <p:bldP spid="32973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1524000" y="152400"/>
            <a:ext cx="9144000" cy="1066800"/>
          </a:xfrm>
          <a:noFill/>
          <a:ln/>
        </p:spPr>
        <p:txBody>
          <a:bodyPr/>
          <a:lstStyle/>
          <a:p>
            <a:r>
              <a:rPr lang="en-US" altLang="en-US">
                <a:latin typeface="Arial Black" panose="020B0A04020102020204" pitchFamily="34" charset="0"/>
              </a:rPr>
              <a:t>Explorers Sailing From Hispaniola</a:t>
            </a:r>
          </a:p>
        </p:txBody>
      </p:sp>
      <p:sp>
        <p:nvSpPr>
          <p:cNvPr id="330755" name="Rectangle 3"/>
          <p:cNvSpPr>
            <a:spLocks noGrp="1" noChangeArrowheads="1"/>
          </p:cNvSpPr>
          <p:nvPr>
            <p:ph type="body" idx="1"/>
          </p:nvPr>
        </p:nvSpPr>
        <p:spPr>
          <a:xfrm>
            <a:off x="1524000" y="1524000"/>
            <a:ext cx="9144000" cy="3581400"/>
          </a:xfrm>
          <a:noFill/>
          <a:ln/>
        </p:spPr>
        <p:txBody>
          <a:bodyPr/>
          <a:lstStyle/>
          <a:p>
            <a:pPr>
              <a:lnSpc>
                <a:spcPct val="90000"/>
              </a:lnSpc>
            </a:pPr>
            <a:r>
              <a:rPr lang="en-US" altLang="en-US" b="1" i="1" u="sng">
                <a:solidFill>
                  <a:srgbClr val="A50021"/>
                </a:solidFill>
                <a:latin typeface="Arial Narrow" panose="020B0606020202030204" pitchFamily="34" charset="0"/>
              </a:rPr>
              <a:t>De Leon</a:t>
            </a:r>
            <a:r>
              <a:rPr lang="en-US" altLang="en-US" b="1">
                <a:latin typeface="Arial Narrow" panose="020B0606020202030204" pitchFamily="34" charset="0"/>
              </a:rPr>
              <a:t> - colonist of Hispaniola - Established colony at Puerto Rico - Sailed north looking for Fountain of Youth - Discovered Florida - 1508</a:t>
            </a:r>
          </a:p>
          <a:p>
            <a:pPr>
              <a:lnSpc>
                <a:spcPct val="90000"/>
              </a:lnSpc>
            </a:pPr>
            <a:r>
              <a:rPr lang="en-US" altLang="en-US" b="1" i="1" u="sng">
                <a:solidFill>
                  <a:srgbClr val="0000CC"/>
                </a:solidFill>
                <a:latin typeface="Arial Narrow" panose="020B0606020202030204" pitchFamily="34" charset="0"/>
              </a:rPr>
              <a:t>Balboa</a:t>
            </a:r>
            <a:r>
              <a:rPr lang="en-US" altLang="en-US" b="1">
                <a:latin typeface="Arial Narrow" panose="020B0606020202030204" pitchFamily="34" charset="0"/>
              </a:rPr>
              <a:t> - colonist of Hispaniola - Established settlement in Panama - 1st European to see Pacific Ocean - 1513</a:t>
            </a:r>
          </a:p>
          <a:p>
            <a:pPr>
              <a:lnSpc>
                <a:spcPct val="90000"/>
              </a:lnSpc>
            </a:pPr>
            <a:r>
              <a:rPr lang="en-US" altLang="en-US" b="1" i="1" u="sng">
                <a:solidFill>
                  <a:srgbClr val="0000CC"/>
                </a:solidFill>
                <a:latin typeface="Arial Narrow" panose="020B0606020202030204" pitchFamily="34" charset="0"/>
              </a:rPr>
              <a:t>de Coronado</a:t>
            </a:r>
            <a:r>
              <a:rPr lang="en-US" altLang="en-US" b="1">
                <a:latin typeface="Arial Narrow" panose="020B0606020202030204" pitchFamily="34" charset="0"/>
              </a:rPr>
              <a:t> - Spain - Explored north from Mexico; up Colorado River; saw Grand Canyon -1540</a:t>
            </a:r>
          </a:p>
          <a:p>
            <a:pPr>
              <a:lnSpc>
                <a:spcPct val="90000"/>
              </a:lnSpc>
            </a:pPr>
            <a:r>
              <a:rPr lang="en-US" altLang="en-US" b="1" i="1" u="sng">
                <a:solidFill>
                  <a:srgbClr val="A50021"/>
                </a:solidFill>
                <a:latin typeface="Arial Narrow" panose="020B0606020202030204" pitchFamily="34" charset="0"/>
              </a:rPr>
              <a:t>de Soto</a:t>
            </a:r>
            <a:r>
              <a:rPr lang="en-US" altLang="en-US" b="1">
                <a:latin typeface="Arial Narrow" panose="020B0606020202030204" pitchFamily="34" charset="0"/>
              </a:rPr>
              <a:t> - Spain - Explored Florida into Carolina’s and west to the Mississippi River - 1541</a:t>
            </a:r>
          </a:p>
        </p:txBody>
      </p:sp>
    </p:spTree>
    <p:extLst>
      <p:ext uri="{BB962C8B-B14F-4D97-AF65-F5344CB8AC3E}">
        <p14:creationId xmlns:p14="http://schemas.microsoft.com/office/powerpoint/2010/main" val="4200668485"/>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30754"/>
                                        </p:tgtEl>
                                        <p:attrNameLst>
                                          <p:attrName>style.visibility</p:attrName>
                                        </p:attrNameLst>
                                      </p:cBhvr>
                                      <p:to>
                                        <p:strVal val="visible"/>
                                      </p:to>
                                    </p:set>
                                    <p:anim calcmode="lin" valueType="num">
                                      <p:cBhvr additive="base">
                                        <p:cTn id="7" dur="500" fill="hold"/>
                                        <p:tgtEl>
                                          <p:spTgt spid="330754"/>
                                        </p:tgtEl>
                                        <p:attrNameLst>
                                          <p:attrName>ppt_x</p:attrName>
                                        </p:attrNameLst>
                                      </p:cBhvr>
                                      <p:tavLst>
                                        <p:tav tm="0">
                                          <p:val>
                                            <p:strVal val="1+#ppt_w/2"/>
                                          </p:val>
                                        </p:tav>
                                        <p:tav tm="100000">
                                          <p:val>
                                            <p:strVal val="#ppt_x"/>
                                          </p:val>
                                        </p:tav>
                                      </p:tavLst>
                                    </p:anim>
                                    <p:anim calcmode="lin" valueType="num">
                                      <p:cBhvr additive="base">
                                        <p:cTn id="8" dur="500" fill="hold"/>
                                        <p:tgtEl>
                                          <p:spTgt spid="330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30755">
                                            <p:txEl>
                                              <p:pRg st="0" end="0"/>
                                            </p:txEl>
                                          </p:spTgt>
                                        </p:tgtEl>
                                        <p:attrNameLst>
                                          <p:attrName>style.visibility</p:attrName>
                                        </p:attrNameLst>
                                      </p:cBhvr>
                                      <p:to>
                                        <p:strVal val="visible"/>
                                      </p:to>
                                    </p:set>
                                    <p:anim calcmode="lin" valueType="num">
                                      <p:cBhvr additive="base">
                                        <p:cTn id="13" dur="500" fill="hold"/>
                                        <p:tgtEl>
                                          <p:spTgt spid="33075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30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30755">
                                            <p:txEl>
                                              <p:pRg st="1" end="1"/>
                                            </p:txEl>
                                          </p:spTgt>
                                        </p:tgtEl>
                                        <p:attrNameLst>
                                          <p:attrName>style.visibility</p:attrName>
                                        </p:attrNameLst>
                                      </p:cBhvr>
                                      <p:to>
                                        <p:strVal val="visible"/>
                                      </p:to>
                                    </p:set>
                                    <p:anim calcmode="lin" valueType="num">
                                      <p:cBhvr additive="base">
                                        <p:cTn id="19" dur="500" fill="hold"/>
                                        <p:tgtEl>
                                          <p:spTgt spid="33075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30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30755">
                                            <p:txEl>
                                              <p:pRg st="2" end="2"/>
                                            </p:txEl>
                                          </p:spTgt>
                                        </p:tgtEl>
                                        <p:attrNameLst>
                                          <p:attrName>style.visibility</p:attrName>
                                        </p:attrNameLst>
                                      </p:cBhvr>
                                      <p:to>
                                        <p:strVal val="visible"/>
                                      </p:to>
                                    </p:set>
                                    <p:anim calcmode="lin" valueType="num">
                                      <p:cBhvr additive="base">
                                        <p:cTn id="25" dur="500" fill="hold"/>
                                        <p:tgtEl>
                                          <p:spTgt spid="33075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307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330755">
                                            <p:txEl>
                                              <p:pRg st="3" end="3"/>
                                            </p:txEl>
                                          </p:spTgt>
                                        </p:tgtEl>
                                        <p:attrNameLst>
                                          <p:attrName>style.visibility</p:attrName>
                                        </p:attrNameLst>
                                      </p:cBhvr>
                                      <p:to>
                                        <p:strVal val="visible"/>
                                      </p:to>
                                    </p:set>
                                    <p:anim calcmode="lin" valueType="num">
                                      <p:cBhvr additive="base">
                                        <p:cTn id="31" dur="500" fill="hold"/>
                                        <p:tgtEl>
                                          <p:spTgt spid="33075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307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autoUpdateAnimBg="0"/>
      <p:bldP spid="3307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2182" name="Picture 6" descr="217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6324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2183" name="Text Box 7"/>
          <p:cNvSpPr txBox="1">
            <a:spLocks noChangeArrowheads="1"/>
          </p:cNvSpPr>
          <p:nvPr/>
        </p:nvSpPr>
        <p:spPr bwMode="auto">
          <a:xfrm>
            <a:off x="7848600" y="304800"/>
            <a:ext cx="2819400" cy="605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lnSpc>
                <a:spcPct val="80000"/>
              </a:lnSpc>
              <a:spcBef>
                <a:spcPct val="50000"/>
              </a:spcBef>
              <a:spcAft>
                <a:spcPct val="0"/>
              </a:spcAft>
            </a:pPr>
            <a:r>
              <a:rPr lang="en-US" altLang="en-US" sz="3600" b="1">
                <a:solidFill>
                  <a:srgbClr val="000000"/>
                </a:solidFill>
                <a:latin typeface="Arial Narrow" panose="020B0606020202030204" pitchFamily="34" charset="0"/>
              </a:rPr>
              <a:t>Spanish Exploration</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Columbus</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Balboa</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Cortes</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Pizarro</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De Leon</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De Soto</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Coronado</a:t>
            </a:r>
          </a:p>
          <a:p>
            <a:pPr algn="ctr" fontAlgn="base">
              <a:lnSpc>
                <a:spcPct val="80000"/>
              </a:lnSpc>
              <a:spcBef>
                <a:spcPct val="50000"/>
              </a:spcBef>
              <a:spcAft>
                <a:spcPct val="0"/>
              </a:spcAft>
              <a:buClr>
                <a:srgbClr val="A50021"/>
              </a:buClr>
              <a:buSzPct val="60000"/>
              <a:buFont typeface="Wingdings" panose="05000000000000000000" pitchFamily="2" charset="2"/>
              <a:buChar char="v"/>
            </a:pPr>
            <a:r>
              <a:rPr lang="en-US" altLang="en-US" sz="3200" b="1">
                <a:solidFill>
                  <a:srgbClr val="000000"/>
                </a:solidFill>
                <a:latin typeface="Arial Narrow" panose="020B0606020202030204" pitchFamily="34" charset="0"/>
              </a:rPr>
              <a:t>Vespucci</a:t>
            </a:r>
          </a:p>
        </p:txBody>
      </p:sp>
    </p:spTree>
    <p:extLst>
      <p:ext uri="{BB962C8B-B14F-4D97-AF65-F5344CB8AC3E}">
        <p14:creationId xmlns:p14="http://schemas.microsoft.com/office/powerpoint/2010/main" val="3981373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6275" name="Text Box 3"/>
          <p:cNvSpPr txBox="1">
            <a:spLocks noChangeArrowheads="1"/>
          </p:cNvSpPr>
          <p:nvPr/>
        </p:nvSpPr>
        <p:spPr bwMode="auto">
          <a:xfrm>
            <a:off x="1828800" y="483879"/>
            <a:ext cx="8686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3200" b="1" dirty="0">
                <a:solidFill>
                  <a:srgbClr val="000000"/>
                </a:solidFill>
                <a:latin typeface="Rockwell" panose="02060603020205020403" pitchFamily="18" charset="0"/>
              </a:rPr>
              <a:t>SPANISH OBJECTIVES IN THE NEW WORLD</a:t>
            </a:r>
          </a:p>
        </p:txBody>
      </p:sp>
      <p:sp>
        <p:nvSpPr>
          <p:cNvPr id="566276" name="Text Box 4"/>
          <p:cNvSpPr txBox="1">
            <a:spLocks noChangeArrowheads="1"/>
          </p:cNvSpPr>
          <p:nvPr/>
        </p:nvSpPr>
        <p:spPr bwMode="auto">
          <a:xfrm>
            <a:off x="1752600" y="1828800"/>
            <a:ext cx="8763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FontTx/>
              <a:buChar char="o"/>
            </a:pPr>
            <a:r>
              <a:rPr lang="en-US" altLang="en-US" sz="2400" b="1">
                <a:solidFill>
                  <a:srgbClr val="000000"/>
                </a:solidFill>
                <a:latin typeface="Rockwell" panose="02060603020205020403" pitchFamily="18" charset="0"/>
              </a:rPr>
              <a:t> WEALTH</a:t>
            </a:r>
          </a:p>
          <a:p>
            <a:pPr fontAlgn="base">
              <a:spcBef>
                <a:spcPct val="50000"/>
              </a:spcBef>
              <a:spcAft>
                <a:spcPct val="0"/>
              </a:spcAft>
              <a:buClr>
                <a:srgbClr val="FF0000"/>
              </a:buClr>
              <a:buFontTx/>
              <a:buChar char="o"/>
            </a:pPr>
            <a:r>
              <a:rPr lang="en-US" altLang="en-US" sz="2400" b="1">
                <a:solidFill>
                  <a:srgbClr val="000000"/>
                </a:solidFill>
                <a:latin typeface="Rockwell" panose="02060603020205020403" pitchFamily="18" charset="0"/>
              </a:rPr>
              <a:t> POWER &amp; GLORY</a:t>
            </a:r>
          </a:p>
          <a:p>
            <a:pPr fontAlgn="base">
              <a:spcBef>
                <a:spcPct val="50000"/>
              </a:spcBef>
              <a:spcAft>
                <a:spcPct val="0"/>
              </a:spcAft>
              <a:buClr>
                <a:srgbClr val="FF0000"/>
              </a:buClr>
              <a:buFontTx/>
              <a:buChar char="o"/>
            </a:pPr>
            <a:r>
              <a:rPr lang="en-US" altLang="en-US" sz="2400" b="1">
                <a:solidFill>
                  <a:srgbClr val="000000"/>
                </a:solidFill>
                <a:latin typeface="Rockwell" panose="02060603020205020403" pitchFamily="18" charset="0"/>
              </a:rPr>
              <a:t> EXPAND BOUNDARIES</a:t>
            </a:r>
          </a:p>
          <a:p>
            <a:pPr fontAlgn="base">
              <a:spcBef>
                <a:spcPct val="50000"/>
              </a:spcBef>
              <a:spcAft>
                <a:spcPct val="0"/>
              </a:spcAft>
              <a:buClr>
                <a:srgbClr val="FF0000"/>
              </a:buClr>
              <a:buFontTx/>
              <a:buChar char="o"/>
            </a:pPr>
            <a:r>
              <a:rPr lang="en-US" altLang="en-US" sz="2400" b="1">
                <a:solidFill>
                  <a:srgbClr val="000000"/>
                </a:solidFill>
                <a:latin typeface="Rockwell" panose="02060603020205020403" pitchFamily="18" charset="0"/>
              </a:rPr>
              <a:t> SPREAD RELIGION</a:t>
            </a:r>
          </a:p>
        </p:txBody>
      </p:sp>
      <p:sp>
        <p:nvSpPr>
          <p:cNvPr id="566277" name="Text Box 5"/>
          <p:cNvSpPr txBox="1">
            <a:spLocks noChangeArrowheads="1"/>
          </p:cNvSpPr>
          <p:nvPr/>
        </p:nvSpPr>
        <p:spPr bwMode="auto">
          <a:xfrm>
            <a:off x="1524000" y="4487864"/>
            <a:ext cx="9144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en-US" sz="2400" b="1">
                <a:solidFill>
                  <a:srgbClr val="000000"/>
                </a:solidFill>
                <a:latin typeface="Rockwell" panose="02060603020205020403" pitchFamily="18" charset="0"/>
              </a:rPr>
              <a:t> COLONIES  LOCATED IN SOUTH AMERICA, CENTRAL</a:t>
            </a:r>
          </a:p>
          <a:p>
            <a:pPr fontAlgn="base">
              <a:spcBef>
                <a:spcPct val="50000"/>
              </a:spcBef>
              <a:spcAft>
                <a:spcPct val="0"/>
              </a:spcAft>
            </a:pPr>
            <a:r>
              <a:rPr lang="en-US" altLang="en-US" sz="2400" b="1">
                <a:solidFill>
                  <a:srgbClr val="000000"/>
                </a:solidFill>
                <a:latin typeface="Rockwell" panose="02060603020205020403" pitchFamily="18" charset="0"/>
              </a:rPr>
              <a:t> AMERICA &amp; SOUTHERN NORTH AMERICA</a:t>
            </a:r>
          </a:p>
        </p:txBody>
      </p:sp>
    </p:spTree>
    <p:extLst>
      <p:ext uri="{BB962C8B-B14F-4D97-AF65-F5344CB8AC3E}">
        <p14:creationId xmlns:p14="http://schemas.microsoft.com/office/powerpoint/2010/main" val="2697616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ngel">
  <a:themeElements>
    <a:clrScheme name="angel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ang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ngel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angel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angel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angel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angel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518</TotalTime>
  <Words>943</Words>
  <Application>Microsoft Office PowerPoint</Application>
  <PresentationFormat>Widescreen</PresentationFormat>
  <Paragraphs>150</Paragraphs>
  <Slides>30</Slides>
  <Notes>0</Notes>
  <HiddenSlides>2</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Arial</vt:lpstr>
      <vt:lpstr>Arial Black</vt:lpstr>
      <vt:lpstr>Arial Narrow</vt:lpstr>
      <vt:lpstr>Haettenschweiler</vt:lpstr>
      <vt:lpstr>Impact</vt:lpstr>
      <vt:lpstr>Lucida Sans</vt:lpstr>
      <vt:lpstr>Rockwell</vt:lpstr>
      <vt:lpstr>Tahoma</vt:lpstr>
      <vt:lpstr>Times New Roman</vt:lpstr>
      <vt:lpstr>Wingdings</vt:lpstr>
      <vt:lpstr>Default Design</vt:lpstr>
      <vt:lpstr>1_Default Design</vt:lpstr>
      <vt:lpstr>angel</vt:lpstr>
      <vt:lpstr>PowerPoint Presentation</vt:lpstr>
      <vt:lpstr>European Colonization</vt:lpstr>
      <vt:lpstr>PowerPoint Presentation</vt:lpstr>
      <vt:lpstr>PowerPoint Presentation</vt:lpstr>
      <vt:lpstr>PowerPoint Presentation</vt:lpstr>
      <vt:lpstr>PowerPoint Presentation</vt:lpstr>
      <vt:lpstr>Explorers Sailing From Hispaniola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Plantations</vt:lpstr>
      <vt:lpstr>PowerPoint Presentation</vt:lpstr>
      <vt:lpstr>PowerPoint Presentation</vt:lpstr>
      <vt:lpstr>PowerPoint Presentation</vt:lpstr>
      <vt:lpstr>The Influence of the Catholic Church</vt:lpstr>
      <vt:lpstr>PowerPoint Presentation</vt:lpstr>
      <vt:lpstr>European Colonization</vt:lpstr>
      <vt:lpstr>Explorers Sailing For Portugal</vt:lpstr>
      <vt:lpstr>PowerPoint Presentation</vt:lpstr>
      <vt:lpstr>PowerPoint Presentation</vt:lpstr>
      <vt:lpstr>PowerPoint Presentation</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Towell</dc:creator>
  <cp:lastModifiedBy>Megan Towell</cp:lastModifiedBy>
  <cp:revision>16</cp:revision>
  <dcterms:created xsi:type="dcterms:W3CDTF">2016-08-09T15:40:11Z</dcterms:created>
  <dcterms:modified xsi:type="dcterms:W3CDTF">2016-08-14T19:28:23Z</dcterms:modified>
</cp:coreProperties>
</file>