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71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022"/>
    <a:srgbClr val="E8480A"/>
    <a:srgbClr val="FDC234"/>
    <a:srgbClr val="F87AAC"/>
    <a:srgbClr val="86C127"/>
    <a:srgbClr val="BA2025"/>
    <a:srgbClr val="C0C0C0"/>
    <a:srgbClr val="7F2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7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8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6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1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0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087C-0F6F-4805-B2CE-6D2A63AC7422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41BF6-003B-4523-A079-2C47F6997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flocabulary.com/unit/word-choice/vide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150" y="3591575"/>
            <a:ext cx="11554691" cy="2098226"/>
          </a:xfrm>
        </p:spPr>
        <p:txBody>
          <a:bodyPr>
            <a:noAutofit/>
          </a:bodyPr>
          <a:lstStyle/>
          <a:p>
            <a:r>
              <a:rPr lang="en-US" sz="7000" dirty="0" smtClean="0">
                <a:latin typeface="Back Issues BB" panose="02000503000000020004" pitchFamily="2" charset="0"/>
              </a:rPr>
              <a:t>Connotation </a:t>
            </a:r>
            <a:br>
              <a:rPr lang="en-US" sz="7000" dirty="0" smtClean="0">
                <a:latin typeface="Back Issues BB" panose="02000503000000020004" pitchFamily="2" charset="0"/>
              </a:rPr>
            </a:br>
            <a:r>
              <a:rPr lang="en-US" sz="7000" dirty="0" smtClean="0">
                <a:latin typeface="Back Issues BB" panose="02000503000000020004" pitchFamily="2" charset="0"/>
              </a:rPr>
              <a:t>vs. </a:t>
            </a:r>
            <a:br>
              <a:rPr lang="en-US" sz="7000" dirty="0" smtClean="0">
                <a:latin typeface="Back Issues BB" panose="02000503000000020004" pitchFamily="2" charset="0"/>
              </a:rPr>
            </a:br>
            <a:r>
              <a:rPr lang="en-US" sz="7000" dirty="0" smtClean="0">
                <a:latin typeface="Back Issues BB" panose="02000503000000020004" pitchFamily="2" charset="0"/>
              </a:rPr>
              <a:t>Denotation</a:t>
            </a:r>
            <a:br>
              <a:rPr lang="en-US" sz="7000" dirty="0" smtClean="0">
                <a:latin typeface="Back Issues BB" panose="02000503000000020004" pitchFamily="2" charset="0"/>
              </a:rPr>
            </a:br>
            <a:endParaRPr lang="en-US" sz="7000" dirty="0">
              <a:latin typeface="Back Issues BB" panose="02000503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804" y="464068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rgbClr val="7F2123"/>
                </a:solidFill>
                <a:latin typeface="Back Issues BB" panose="02000503000000020004" pitchFamily="2" charset="0"/>
              </a:rPr>
              <a:t>“The subtle meaning of words”</a:t>
            </a:r>
            <a:endParaRPr lang="en-US" dirty="0">
              <a:solidFill>
                <a:srgbClr val="7F2123"/>
              </a:solidFill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3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593" y="215926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Back Issues BB" panose="02000503000000020004" pitchFamily="2" charset="0"/>
              </a:rPr>
              <a:t>Connotations Can Be positive or Negative: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1692406"/>
            <a:ext cx="5157787" cy="823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DC234"/>
                </a:solidFill>
                <a:latin typeface="Back Issues BB" panose="02000503000000020004" pitchFamily="2" charset="0"/>
              </a:rPr>
              <a:t>Positive (+)</a:t>
            </a:r>
            <a:endParaRPr lang="en-US" dirty="0">
              <a:solidFill>
                <a:srgbClr val="FDC234"/>
              </a:solidFill>
              <a:latin typeface="Back Issues BB" panose="02000503000000020004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128603" y="2818151"/>
            <a:ext cx="8259581" cy="3371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Inexpensive		</a:t>
            </a:r>
            <a:r>
              <a:rPr lang="en-US" u="sng" dirty="0" smtClean="0">
                <a:latin typeface="Back Issues BB" panose="02000503000000020004" pitchFamily="2" charset="0"/>
              </a:rPr>
              <a:t>vs. </a:t>
            </a:r>
            <a:r>
              <a:rPr lang="en-US" dirty="0" smtClean="0">
                <a:latin typeface="Back Issues BB" panose="02000503000000020004" pitchFamily="2" charset="0"/>
              </a:rPr>
              <a:t>		Cheap	</a:t>
            </a: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Curious 			</a:t>
            </a:r>
            <a:r>
              <a:rPr lang="en-US" u="sng" dirty="0" smtClean="0">
                <a:latin typeface="Back Issues BB" panose="02000503000000020004" pitchFamily="2" charset="0"/>
              </a:rPr>
              <a:t>Vs.</a:t>
            </a:r>
            <a:r>
              <a:rPr lang="en-US" dirty="0" smtClean="0">
                <a:latin typeface="Back Issues BB" panose="02000503000000020004" pitchFamily="2" charset="0"/>
              </a:rPr>
              <a:t> 		Nosey</a:t>
            </a:r>
          </a:p>
          <a:p>
            <a:pPr marL="0" indent="0">
              <a:buNone/>
            </a:pPr>
            <a:endParaRPr lang="en-US" dirty="0" smtClean="0">
              <a:latin typeface="Back Issues BB" panose="02000503000000020004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Youthful		</a:t>
            </a:r>
            <a:r>
              <a:rPr lang="en-US" u="sng" dirty="0" smtClean="0">
                <a:latin typeface="Back Issues BB" panose="02000503000000020004" pitchFamily="2" charset="0"/>
              </a:rPr>
              <a:t>vs.</a:t>
            </a:r>
            <a:r>
              <a:rPr lang="en-US" dirty="0" smtClean="0">
                <a:latin typeface="Back Issues BB" panose="02000503000000020004" pitchFamily="2" charset="0"/>
              </a:rPr>
              <a:t> 		Immature</a:t>
            </a:r>
            <a:endParaRPr lang="en-US" dirty="0"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dirty="0" smtClean="0"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dirty="0" smtClean="0">
              <a:latin typeface="Back Issues BB" panose="02000503000000020004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916154" y="1705914"/>
            <a:ext cx="4594824" cy="823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E8480A"/>
                </a:solidFill>
                <a:latin typeface="Back Issues BB" panose="02000503000000020004" pitchFamily="2" charset="0"/>
              </a:rPr>
              <a:t>Negative (-)</a:t>
            </a:r>
            <a:endParaRPr lang="en-US" dirty="0">
              <a:solidFill>
                <a:srgbClr val="E8480A"/>
              </a:solidFill>
              <a:latin typeface="Back Issues BB" panose="02000503000000020004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5360492"/>
            <a:ext cx="1497508" cy="1497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72679" y="5514622"/>
            <a:ext cx="1261264" cy="128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872" y="194873"/>
            <a:ext cx="11158928" cy="1495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You Try:</a:t>
            </a:r>
            <a:r>
              <a:rPr lang="en-US" sz="6000" dirty="0" smtClean="0">
                <a:latin typeface="Back Issues BB" panose="02000503000000020004" pitchFamily="2" charset="0"/>
              </a:rPr>
              <a:t> </a:t>
            </a:r>
            <a:r>
              <a:rPr lang="en-US" dirty="0" smtClean="0">
                <a:latin typeface="Back Issues BB" panose="02000503000000020004" pitchFamily="2" charset="0"/>
              </a:rPr>
              <a:t>Which one has a More positive connotation?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37610" y="2889926"/>
            <a:ext cx="3508948" cy="812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Cluttered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260830" y="4391441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Messy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51882" y="3578797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OR</a:t>
            </a:r>
            <a:endParaRPr lang="en-US" sz="4000" b="1" dirty="0">
              <a:solidFill>
                <a:srgbClr val="F72022"/>
              </a:solidFill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872" y="194873"/>
            <a:ext cx="11158928" cy="1495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You Try:</a:t>
            </a:r>
            <a:r>
              <a:rPr lang="en-US" sz="6000" dirty="0" smtClean="0">
                <a:latin typeface="Back Issues BB" panose="02000503000000020004" pitchFamily="2" charset="0"/>
              </a:rPr>
              <a:t> </a:t>
            </a:r>
            <a:r>
              <a:rPr lang="en-US" dirty="0" smtClean="0">
                <a:latin typeface="Back Issues BB" panose="02000503000000020004" pitchFamily="2" charset="0"/>
              </a:rPr>
              <a:t>Which one has a More positive connotation?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37610" y="2889926"/>
            <a:ext cx="3508948" cy="812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Cluttered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260830" y="4391441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Messy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51882" y="3578797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OR</a:t>
            </a:r>
            <a:endParaRPr lang="en-US" sz="4000" b="1" dirty="0">
              <a:solidFill>
                <a:srgbClr val="F72022"/>
              </a:solidFill>
              <a:latin typeface="Back Issues BB" panose="02000503000000020004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295400" y="2260001"/>
            <a:ext cx="4393368" cy="1948721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872" y="194873"/>
            <a:ext cx="11158928" cy="1495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You Try:</a:t>
            </a:r>
            <a:r>
              <a:rPr lang="en-US" sz="6000" dirty="0" smtClean="0">
                <a:latin typeface="Back Issues BB" panose="02000503000000020004" pitchFamily="2" charset="0"/>
              </a:rPr>
              <a:t> </a:t>
            </a:r>
            <a:r>
              <a:rPr lang="en-US" dirty="0" smtClean="0">
                <a:latin typeface="Back Issues BB" panose="02000503000000020004" pitchFamily="2" charset="0"/>
              </a:rPr>
              <a:t>Which one has a More Negative connotation?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37610" y="2889926"/>
            <a:ext cx="3508948" cy="812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Skinny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260830" y="4391441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Slim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51882" y="3578797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OR</a:t>
            </a:r>
            <a:endParaRPr lang="en-US" sz="4000" b="1" dirty="0">
              <a:solidFill>
                <a:srgbClr val="F72022"/>
              </a:solidFill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4872" y="194873"/>
            <a:ext cx="11158928" cy="14958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You Try:</a:t>
            </a:r>
            <a:r>
              <a:rPr lang="en-US" sz="6000" dirty="0" smtClean="0">
                <a:latin typeface="Back Issues BB" panose="02000503000000020004" pitchFamily="2" charset="0"/>
              </a:rPr>
              <a:t> </a:t>
            </a:r>
            <a:r>
              <a:rPr lang="en-US" dirty="0" smtClean="0">
                <a:latin typeface="Back Issues BB" panose="02000503000000020004" pitchFamily="2" charset="0"/>
              </a:rPr>
              <a:t>Which one has a More Negative connotation?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37610" y="2889926"/>
            <a:ext cx="3508948" cy="812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Skinny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8260830" y="4391441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latin typeface="Back Issues BB" panose="02000503000000020004" pitchFamily="2" charset="0"/>
              </a:rPr>
              <a:t>Slim</a:t>
            </a:r>
            <a:endParaRPr lang="en-US" sz="4000" dirty="0">
              <a:latin typeface="Back Issues BB" panose="02000503000000020004" pitchFamily="2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751882" y="3578797"/>
            <a:ext cx="3508948" cy="81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OR</a:t>
            </a:r>
            <a:endParaRPr lang="en-US" sz="4000" b="1" dirty="0">
              <a:solidFill>
                <a:srgbClr val="F72022"/>
              </a:solidFill>
              <a:latin typeface="Back Issues BB" panose="02000503000000020004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95400" y="2260002"/>
            <a:ext cx="2985655" cy="182709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9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766" y="1325563"/>
            <a:ext cx="6175972" cy="514003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158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Back Issues BB" panose="02000503000000020004" pitchFamily="2" charset="0"/>
              </a:rPr>
              <a:t>What words could you use to describe this image? What is the connotation of those words?</a:t>
            </a:r>
            <a:endParaRPr lang="en-US" sz="3200" dirty="0"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79" y="1256299"/>
            <a:ext cx="6175972" cy="514003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121158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Back Issues BB" panose="02000503000000020004" pitchFamily="2" charset="0"/>
              </a:rPr>
              <a:t>What words could you use to describe this image? What is the connotation of those words?</a:t>
            </a:r>
            <a:endParaRPr lang="en-US" sz="3200" dirty="0">
              <a:latin typeface="Back Issues BB" panose="02000503000000020004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804" y="1828512"/>
            <a:ext cx="1790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ack Issues BB" panose="02000503000000020004" pitchFamily="2" charset="0"/>
              </a:rPr>
              <a:t>House</a:t>
            </a:r>
          </a:p>
          <a:p>
            <a:pPr algn="ctr"/>
            <a:r>
              <a:rPr lang="en-US" dirty="0" smtClean="0"/>
              <a:t>the  building or structure that people live in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43135" y="1662545"/>
            <a:ext cx="19950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Back Issues BB" panose="02000503000000020004" pitchFamily="2" charset="0"/>
              </a:rPr>
              <a:t>Home</a:t>
            </a:r>
          </a:p>
          <a:p>
            <a:pPr algn="ctr"/>
            <a:r>
              <a:rPr lang="en-US" dirty="0" smtClean="0"/>
              <a:t>cozy, loving, comfortable, security, family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879" y="4793673"/>
            <a:ext cx="20851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ack Issues BB" panose="02000503000000020004" pitchFamily="2" charset="0"/>
              </a:rPr>
              <a:t>Dwelling</a:t>
            </a:r>
          </a:p>
          <a:p>
            <a:pPr algn="ctr"/>
            <a:r>
              <a:rPr lang="en-US" dirty="0" smtClean="0"/>
              <a:t>primitive or basic (picture a cave, etc.)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53080" y="4793673"/>
            <a:ext cx="20851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ack Issues BB" panose="02000503000000020004" pitchFamily="2" charset="0"/>
              </a:rPr>
              <a:t>Residence</a:t>
            </a:r>
          </a:p>
          <a:p>
            <a:pPr algn="ctr"/>
            <a:r>
              <a:rPr lang="en-US" dirty="0" smtClean="0"/>
              <a:t>Cold, no feeling</a:t>
            </a: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7154" y="6396335"/>
            <a:ext cx="9238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ack Issues BB" panose="02000503000000020004" pitchFamily="2" charset="0"/>
              </a:rPr>
              <a:t>Denotation: </a:t>
            </a:r>
            <a:r>
              <a:rPr lang="en-US" sz="2400" dirty="0" smtClean="0"/>
              <a:t>These words all mean a place in which someone lives.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624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8492"/>
          </a:xfrm>
        </p:spPr>
        <p:txBody>
          <a:bodyPr/>
          <a:lstStyle/>
          <a:p>
            <a:r>
              <a:rPr lang="en-US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PAUSE AND THINK:</a:t>
            </a:r>
            <a:endParaRPr lang="en-US" dirty="0">
              <a:solidFill>
                <a:srgbClr val="F72022"/>
              </a:solidFill>
              <a:latin typeface="Back Issues BB" panose="02000503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10"/>
          <a:stretch/>
        </p:blipFill>
        <p:spPr>
          <a:xfrm>
            <a:off x="922214" y="1564282"/>
            <a:ext cx="1341301" cy="52937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6" t="36537" r="55686" b="52358"/>
          <a:stretch/>
        </p:blipFill>
        <p:spPr>
          <a:xfrm>
            <a:off x="2263515" y="3386682"/>
            <a:ext cx="434715" cy="554636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2698230" y="988492"/>
            <a:ext cx="8874177" cy="4296872"/>
          </a:xfrm>
          <a:prstGeom prst="cloud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33341" y="1843790"/>
            <a:ext cx="54039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ack Issues BB" panose="02000503000000020004" pitchFamily="2" charset="0"/>
              </a:rPr>
              <a:t>Can words have meaning beyond their literal, dictionary Defined meaning? </a:t>
            </a:r>
            <a:endParaRPr lang="en-US" sz="3600" dirty="0"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5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79684" y="554635"/>
            <a:ext cx="8619345" cy="6078511"/>
          </a:xfrm>
        </p:spPr>
        <p:txBody>
          <a:bodyPr>
            <a:normAutofit/>
          </a:bodyPr>
          <a:lstStyle/>
          <a:p>
            <a:pPr marL="0" indent="0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sz="4400" dirty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Yes, there is more. In fact, every word has at least two definitions:</a:t>
            </a:r>
          </a:p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n-US" sz="5400" b="1" dirty="0">
                <a:solidFill>
                  <a:srgbClr val="FFCC00"/>
                </a:solidFill>
                <a:latin typeface="Back Issues BB" panose="02000503000000020004" pitchFamily="2" charset="0"/>
              </a:rPr>
              <a:t>connotative and denotative</a:t>
            </a:r>
          </a:p>
          <a:p>
            <a:pPr marL="0" indent="0">
              <a:buNone/>
            </a:pPr>
            <a:endParaRPr lang="en-US" sz="4400" dirty="0">
              <a:latin typeface="Back Issues BB" panose="02000503000000020004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107" y="3490483"/>
            <a:ext cx="2559960" cy="3142663"/>
          </a:xfrm>
        </p:spPr>
      </p:pic>
    </p:spTree>
    <p:extLst>
      <p:ext uri="{BB962C8B-B14F-4D97-AF65-F5344CB8AC3E}">
        <p14:creationId xmlns:p14="http://schemas.microsoft.com/office/powerpoint/2010/main" val="2337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58834"/>
            <a:ext cx="12052092" cy="4572000"/>
          </a:xfrm>
        </p:spPr>
        <p:txBody>
          <a:bodyPr>
            <a:normAutofit/>
          </a:bodyPr>
          <a:lstStyle/>
          <a:p>
            <a:pPr>
              <a:spcAft>
                <a:spcPts val="4800"/>
              </a:spcAft>
            </a:pPr>
            <a: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what’s </a:t>
            </a:r>
            <a:b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</a:br>
            <a: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/>
            </a:r>
            <a:b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</a:br>
            <a: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			 the </a:t>
            </a:r>
            <a:b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</a:br>
            <a:r>
              <a:rPr lang="en-US" sz="5400" b="1" dirty="0" smtClean="0">
                <a:solidFill>
                  <a:srgbClr val="F72022"/>
                </a:solidFill>
                <a:latin typeface="Back Issues BB" panose="02000503000000020004" pitchFamily="2" charset="0"/>
              </a:rPr>
              <a:t>					  difference</a:t>
            </a:r>
            <a:r>
              <a:rPr lang="en-US" sz="10300" b="1" dirty="0" smtClean="0">
                <a:latin typeface="Back Issues BB" panose="02000503000000020004" pitchFamily="2" charset="0"/>
              </a:rPr>
              <a:t>?</a:t>
            </a:r>
            <a:endParaRPr lang="en-US" sz="10300" b="1" dirty="0">
              <a:latin typeface="Back Issues BB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C000"/>
                </a:solidFill>
                <a:latin typeface="Back Issues BB" panose="02000503000000020004" pitchFamily="2" charset="0"/>
              </a:rPr>
              <a:t>Denotation</a:t>
            </a:r>
            <a:endParaRPr lang="en-US" sz="6600" dirty="0">
              <a:solidFill>
                <a:srgbClr val="FFC000"/>
              </a:solidFill>
              <a:latin typeface="Back Issues BB" panose="02000503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4"/>
            <a:ext cx="11138941" cy="4560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The denotation is the </a:t>
            </a:r>
            <a:r>
              <a:rPr lang="en-US" sz="4400" u="sng" dirty="0" smtClean="0">
                <a:solidFill>
                  <a:srgbClr val="FFC000"/>
                </a:solidFill>
                <a:latin typeface="Back Issues BB" panose="02000503000000020004" pitchFamily="2" charset="0"/>
              </a:rPr>
              <a:t>literal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 or </a:t>
            </a:r>
            <a:r>
              <a:rPr lang="en-US" sz="4400" u="sng" dirty="0" smtClean="0">
                <a:solidFill>
                  <a:srgbClr val="FFC000"/>
                </a:solidFill>
                <a:latin typeface="Back Issues BB" panose="02000503000000020004" pitchFamily="2" charset="0"/>
              </a:rPr>
              <a:t>dictionary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 Definition of a word.</a:t>
            </a:r>
          </a:p>
          <a:p>
            <a:pPr marL="0" indent="0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8844">
            <a:off x="4243400" y="3833182"/>
            <a:ext cx="3705199" cy="230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0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BA2025"/>
                </a:solidFill>
                <a:latin typeface="Back Issues BB" panose="02000503000000020004" pitchFamily="2" charset="0"/>
              </a:rPr>
              <a:t>Connotation</a:t>
            </a:r>
            <a:endParaRPr lang="en-US" sz="6600" dirty="0">
              <a:solidFill>
                <a:srgbClr val="BA2025"/>
              </a:solidFill>
              <a:latin typeface="Back Issues BB" panose="02000503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4"/>
            <a:ext cx="11138941" cy="4560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The Connotation is the </a:t>
            </a:r>
            <a:r>
              <a:rPr lang="en-US" sz="4400" u="sng" dirty="0" smtClean="0">
                <a:solidFill>
                  <a:srgbClr val="BA2025"/>
                </a:solidFill>
                <a:latin typeface="Back Issues BB" panose="02000503000000020004" pitchFamily="2" charset="0"/>
              </a:rPr>
              <a:t>Figurative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 or </a:t>
            </a:r>
            <a:r>
              <a:rPr lang="en-US" sz="4400" u="sng" dirty="0" smtClean="0">
                <a:solidFill>
                  <a:srgbClr val="BA2025"/>
                </a:solidFill>
                <a:latin typeface="Back Issues BB" panose="02000503000000020004" pitchFamily="2" charset="0"/>
              </a:rPr>
              <a:t>Emotional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  <a:latin typeface="Back Issues BB" panose="02000503000000020004" pitchFamily="2" charset="0"/>
              </a:rPr>
              <a:t> Meaning of a word.</a:t>
            </a:r>
          </a:p>
          <a:p>
            <a:pPr marL="0" indent="0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  <a:latin typeface="Back Issues BB" panose="02000503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102" y="3710714"/>
            <a:ext cx="2849796" cy="281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4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253" y="4624303"/>
            <a:ext cx="1152224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latin typeface="Back Issues BB" panose="02000503000000020004" pitchFamily="2" charset="0"/>
                <a:hlinkClick r:id="rId2"/>
              </a:rPr>
              <a:t>Word Choice:</a:t>
            </a:r>
            <a:r>
              <a:rPr lang="en-US" dirty="0" smtClean="0">
                <a:hlinkClick r:id="rId2"/>
              </a:rPr>
              <a:t> https://www.flocabulary.com/unit/word-choice/video/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085" y="1480972"/>
            <a:ext cx="10515600" cy="2826834"/>
          </a:xfrm>
        </p:spPr>
      </p:pic>
    </p:spTree>
    <p:extLst>
      <p:ext uri="{BB962C8B-B14F-4D97-AF65-F5344CB8AC3E}">
        <p14:creationId xmlns:p14="http://schemas.microsoft.com/office/powerpoint/2010/main" val="39056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86C127"/>
                </a:solidFill>
                <a:latin typeface="Back Issues BB" panose="02000503000000020004" pitchFamily="2" charset="0"/>
              </a:rPr>
              <a:t>Example- </a:t>
            </a:r>
            <a:r>
              <a:rPr lang="en-US" sz="4800" dirty="0" smtClean="0">
                <a:solidFill>
                  <a:srgbClr val="86C127"/>
                </a:solidFill>
                <a:latin typeface="Back Issues BB" panose="02000503000000020004" pitchFamily="2" charset="0"/>
              </a:rPr>
              <a:t>Snake</a:t>
            </a:r>
            <a:endParaRPr lang="en-US" sz="4800" dirty="0">
              <a:solidFill>
                <a:srgbClr val="86C127"/>
              </a:solidFill>
              <a:latin typeface="Back Issues BB" panose="0200050300000002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Denotation:</a:t>
            </a:r>
          </a:p>
          <a:p>
            <a:pPr lvl="1"/>
            <a:r>
              <a:rPr lang="en-US" sz="2800" dirty="0" smtClean="0">
                <a:latin typeface="Back Issues BB" panose="02000503000000020004" pitchFamily="2" charset="0"/>
              </a:rPr>
              <a:t>an animal that has a long, thin body and no arms or legs</a:t>
            </a: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Connotation:</a:t>
            </a:r>
          </a:p>
          <a:p>
            <a:pPr lvl="1"/>
            <a:r>
              <a:rPr lang="en-US" sz="2800" dirty="0" smtClean="0">
                <a:latin typeface="Back Issues BB" panose="02000503000000020004" pitchFamily="2" charset="0"/>
              </a:rPr>
              <a:t>Evil, Danger, sin, Deceit </a:t>
            </a:r>
            <a:endParaRPr lang="en-US" dirty="0">
              <a:latin typeface="Back Issues BB" panose="02000503000000020004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618" y="3472955"/>
            <a:ext cx="3205163" cy="32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87AAC"/>
                </a:solidFill>
                <a:latin typeface="Back Issues BB" panose="02000503000000020004" pitchFamily="2" charset="0"/>
              </a:rPr>
              <a:t>Example- </a:t>
            </a:r>
            <a:r>
              <a:rPr lang="en-US" sz="4800" dirty="0" smtClean="0">
                <a:solidFill>
                  <a:srgbClr val="F87AAC"/>
                </a:solidFill>
                <a:latin typeface="Back Issues BB" panose="02000503000000020004" pitchFamily="2" charset="0"/>
              </a:rPr>
              <a:t>Heart</a:t>
            </a:r>
            <a:endParaRPr lang="en-US" sz="4800" dirty="0">
              <a:solidFill>
                <a:srgbClr val="F87AAC"/>
              </a:solidFill>
              <a:latin typeface="Back Issues BB" panose="0200050300000002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Denotation:</a:t>
            </a:r>
          </a:p>
          <a:p>
            <a:pPr lvl="1"/>
            <a:r>
              <a:rPr lang="en-US" sz="2800" dirty="0" smtClean="0">
                <a:latin typeface="Back Issues BB" panose="02000503000000020004" pitchFamily="2" charset="0"/>
              </a:rPr>
              <a:t>the organ in your chest that pumps blood through your veins and arteries</a:t>
            </a:r>
            <a:endParaRPr lang="en-US" dirty="0" smtClean="0">
              <a:latin typeface="Back Issues BB" panose="02000503000000020004" pitchFamily="2" charset="0"/>
            </a:endParaRPr>
          </a:p>
          <a:p>
            <a:pPr marL="0" indent="0">
              <a:buNone/>
            </a:pPr>
            <a:endParaRPr lang="en-US" dirty="0">
              <a:latin typeface="Back Issues BB" panose="02000503000000020004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ck Issues BB" panose="02000503000000020004" pitchFamily="2" charset="0"/>
              </a:rPr>
              <a:t>Connotation:</a:t>
            </a:r>
          </a:p>
          <a:p>
            <a:pPr lvl="1"/>
            <a:r>
              <a:rPr lang="en-US" sz="2800" dirty="0" smtClean="0">
                <a:latin typeface="Back Issues BB" panose="02000503000000020004" pitchFamily="2" charset="0"/>
              </a:rPr>
              <a:t>Love, Happiness, Passion</a:t>
            </a:r>
            <a:endParaRPr lang="en-US" dirty="0">
              <a:latin typeface="Back Issues BB" panose="02000503000000020004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245" y="3807834"/>
            <a:ext cx="2458749" cy="289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281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Back Issues BB</vt:lpstr>
      <vt:lpstr>Calibri</vt:lpstr>
      <vt:lpstr>Calibri Light</vt:lpstr>
      <vt:lpstr>Office Theme</vt:lpstr>
      <vt:lpstr>Connotation  vs.  Denotation </vt:lpstr>
      <vt:lpstr>PAUSE AND THINK:</vt:lpstr>
      <vt:lpstr>PowerPoint Presentation</vt:lpstr>
      <vt:lpstr>what’s       the         difference?</vt:lpstr>
      <vt:lpstr>Denotation</vt:lpstr>
      <vt:lpstr>Connotation</vt:lpstr>
      <vt:lpstr>Word Choice: https://www.flocabulary.com/unit/word-choice/video/ </vt:lpstr>
      <vt:lpstr>Example- Snake</vt:lpstr>
      <vt:lpstr>Example- Heart</vt:lpstr>
      <vt:lpstr>Connotations Can Be positive or Negative:</vt:lpstr>
      <vt:lpstr>You Try: Which one has a More positive connotation?</vt:lpstr>
      <vt:lpstr>You Try: Which one has a More positive connotation?</vt:lpstr>
      <vt:lpstr>You Try: Which one has a More Negative connotation?</vt:lpstr>
      <vt:lpstr>You Try: Which one has a More Negative connotation?</vt:lpstr>
      <vt:lpstr>What words could you use to describe this image? What is the connotation of those words?</vt:lpstr>
      <vt:lpstr>What words could you use to describe this image? What is the connotation of those words?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Connotation  vs.  Denotation</dc:title>
  <dc:creator>Megan Towell</dc:creator>
  <cp:lastModifiedBy>Megan Towell</cp:lastModifiedBy>
  <cp:revision>24</cp:revision>
  <dcterms:created xsi:type="dcterms:W3CDTF">2016-10-08T15:15:25Z</dcterms:created>
  <dcterms:modified xsi:type="dcterms:W3CDTF">2016-10-12T15:14:12Z</dcterms:modified>
</cp:coreProperties>
</file>