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70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71CF90-0FC3-490E-9614-5ED18D8B187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6A52E3-3C9D-44AD-9F78-F2286E0E0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8458200" cy="1222375"/>
          </a:xfrm>
        </p:spPr>
        <p:txBody>
          <a:bodyPr/>
          <a:lstStyle/>
          <a:p>
            <a:r>
              <a:rPr lang="en-US" dirty="0" smtClean="0"/>
              <a:t>Similar Figures and SCALE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7</a:t>
            </a:r>
          </a:p>
          <a:p>
            <a:r>
              <a:rPr lang="en-US" dirty="0" smtClean="0"/>
              <a:t>Unit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Similar Figures and Indirect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Scale Drawing – </a:t>
            </a:r>
          </a:p>
          <a:p>
            <a:pPr>
              <a:buNone/>
            </a:pPr>
            <a:r>
              <a:rPr lang="en-US" dirty="0" smtClean="0"/>
              <a:t>	 A drawing that shows a real object with accurate sizes except they have all been reduced or enlarged by a certain amount (called the scale).</a:t>
            </a:r>
          </a:p>
          <a:p>
            <a:pPr>
              <a:buNone/>
            </a:pPr>
            <a:r>
              <a:rPr lang="en-US" dirty="0" smtClean="0"/>
              <a:t>Example of a scale drawing – </a:t>
            </a:r>
          </a:p>
          <a:p>
            <a:pPr>
              <a:buNone/>
            </a:pPr>
            <a:r>
              <a:rPr lang="en-US" dirty="0" smtClean="0"/>
              <a:t>	Maps</a:t>
            </a:r>
          </a:p>
          <a:p>
            <a:pPr>
              <a:buNone/>
            </a:pPr>
            <a:r>
              <a:rPr lang="en-US" dirty="0" smtClean="0"/>
              <a:t>	Architectural and engineering drawings</a:t>
            </a:r>
          </a:p>
          <a:p>
            <a:pPr>
              <a:buNone/>
            </a:pPr>
            <a:r>
              <a:rPr lang="en-US" dirty="0" smtClean="0"/>
              <a:t>	Charts and pictures in books</a:t>
            </a:r>
          </a:p>
          <a:p>
            <a:pPr>
              <a:buNone/>
            </a:pPr>
            <a:r>
              <a:rPr lang="en-US" dirty="0" smtClean="0"/>
              <a:t>How does this relate to similar figures?  Let’s look.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Similar Figures and Indirect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map scale is 1 in. = 75 mi.  The map distance between two towns is 3.5 in.  Find the actual distance between the towns.  Set up a proportion and solve.</a:t>
            </a:r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		</a:t>
            </a:r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endParaRPr lang="en-US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endParaRPr lang="en-US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endParaRPr lang="en-US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The actual distance is 262.5 miles.</a:t>
            </a:r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3338" y="3352800"/>
          <a:ext cx="40179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384200" imgH="393480" progId="Equation.DSMT4">
                  <p:embed/>
                </p:oleObj>
              </mc:Choice>
              <mc:Fallback>
                <p:oleObj name="Equation" r:id="rId3" imgW="13842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3352800"/>
                        <a:ext cx="40179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00400" y="4572000"/>
          <a:ext cx="28733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990360" imgH="177480" progId="Equation.DSMT4">
                  <p:embed/>
                </p:oleObj>
              </mc:Choice>
              <mc:Fallback>
                <p:oleObj name="Equation" r:id="rId5" imgW="9903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572000"/>
                        <a:ext cx="287337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Similar Figures and Indirect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-514350">
              <a:spcBef>
                <a:spcPts val="580"/>
              </a:spcBef>
              <a:buClr>
                <a:schemeClr val="accent1"/>
              </a:buClr>
              <a:buAutoNum type="arabicPeriod" startAt="2"/>
            </a:pPr>
            <a:r>
              <a:rPr lang="en-US" dirty="0" smtClean="0"/>
              <a:t>My map scale says that 1 inch = 15 miles.  Using the map, I measure the distance remaining on Interstate 40 as about 9 inches.  How many miles do I still need to go to get to the beach?</a:t>
            </a:r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	</a:t>
            </a:r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endParaRPr lang="en-US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endParaRPr lang="en-US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endParaRPr lang="en-US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The actual distance is 135 miles.</a:t>
            </a:r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33688" y="3505200"/>
          <a:ext cx="36496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1257120" imgH="393480" progId="Equation.DSMT4">
                  <p:embed/>
                </p:oleObj>
              </mc:Choice>
              <mc:Fallback>
                <p:oleObj name="Equation" r:id="rId3" imgW="12571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3505200"/>
                        <a:ext cx="36496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459163" y="4724400"/>
          <a:ext cx="25050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5" imgW="863280" imgH="177480" progId="Equation.DSMT4">
                  <p:embed/>
                </p:oleObj>
              </mc:Choice>
              <mc:Fallback>
                <p:oleObj name="Equation" r:id="rId5" imgW="8632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3" y="4724400"/>
                        <a:ext cx="250507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Similar Figures and Indirect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1" indent="-514350">
              <a:spcBef>
                <a:spcPts val="580"/>
              </a:spcBef>
              <a:buClr>
                <a:schemeClr val="accent1"/>
              </a:buClr>
              <a:buAutoNum type="arabicPeriod" startAt="2"/>
            </a:pPr>
            <a:r>
              <a:rPr lang="en-US" sz="3200" dirty="0" smtClean="0"/>
              <a:t>If we still have 135 miles to go and we continue going 60 miles per hour, how long until we get there?</a:t>
            </a:r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3200" dirty="0" smtClean="0"/>
              <a:t>		</a:t>
            </a:r>
            <a:endParaRPr lang="en-US" sz="3200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endParaRPr lang="en-US" sz="3200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endParaRPr lang="en-US" sz="3200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endParaRPr lang="en-US" sz="3200" u="sng" dirty="0" smtClean="0"/>
          </a:p>
          <a:p>
            <a:pPr marL="514350" lvl="1" indent="-51435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3200" dirty="0" smtClean="0"/>
              <a:t>It will take us 2 ¼ hours or 2 hours and 15 minutes.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21075" y="3048000"/>
          <a:ext cx="184467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634680" imgH="177480" progId="Equation.3">
                  <p:embed/>
                </p:oleObj>
              </mc:Choice>
              <mc:Fallback>
                <p:oleObj name="Equation" r:id="rId3" imgW="6346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3048000"/>
                        <a:ext cx="1844675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33800" y="3962400"/>
          <a:ext cx="15859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5" imgW="545760" imgH="177480" progId="Equation.3">
                  <p:embed/>
                </p:oleObj>
              </mc:Choice>
              <mc:Fallback>
                <p:oleObj name="Equation" r:id="rId5" imgW="54576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62400"/>
                        <a:ext cx="1585913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2800" y="3429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÷60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3429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÷60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uiExpand="1"/>
      <p:bldP spid="9" grpId="0" uiExpan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403</TotalTime>
  <Words>138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Franklin Gothic Book</vt:lpstr>
      <vt:lpstr>Franklin Gothic Medium</vt:lpstr>
      <vt:lpstr>Wingdings 2</vt:lpstr>
      <vt:lpstr>Trek</vt:lpstr>
      <vt:lpstr>Equation</vt:lpstr>
      <vt:lpstr>Similar Figures and SCALE</vt:lpstr>
      <vt:lpstr>Similar Figures and Indirect Measurement</vt:lpstr>
      <vt:lpstr>Similar Figures and Indirect Measurement</vt:lpstr>
      <vt:lpstr>Similar Figures and Indirect Measurement</vt:lpstr>
      <vt:lpstr>Similar Figures and Indirect Measurement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ebeale</dc:creator>
  <cp:lastModifiedBy>sjankowski</cp:lastModifiedBy>
  <cp:revision>42</cp:revision>
  <dcterms:created xsi:type="dcterms:W3CDTF">2011-11-29T16:00:26Z</dcterms:created>
  <dcterms:modified xsi:type="dcterms:W3CDTF">2017-12-12T23:10:26Z</dcterms:modified>
</cp:coreProperties>
</file>