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56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58" r:id="rId11"/>
    <p:sldId id="259" r:id="rId12"/>
    <p:sldId id="260" r:id="rId13"/>
    <p:sldId id="261" r:id="rId14"/>
    <p:sldId id="257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90" r:id="rId27"/>
    <p:sldId id="281" r:id="rId28"/>
    <p:sldId id="282" r:id="rId29"/>
    <p:sldId id="285" r:id="rId30"/>
    <p:sldId id="286" r:id="rId31"/>
    <p:sldId id="287" r:id="rId32"/>
    <p:sldId id="284" r:id="rId33"/>
    <p:sldId id="288" r:id="rId34"/>
    <p:sldId id="289" r:id="rId35"/>
    <p:sldId id="291" r:id="rId36"/>
    <p:sldId id="292" r:id="rId37"/>
    <p:sldId id="293" r:id="rId38"/>
    <p:sldId id="294" r:id="rId39"/>
    <p:sldId id="296" r:id="rId40"/>
    <p:sldId id="301" r:id="rId41"/>
    <p:sldId id="295" r:id="rId42"/>
    <p:sldId id="300" r:id="rId43"/>
    <p:sldId id="299" r:id="rId44"/>
    <p:sldId id="30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B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1D3D7-D305-4519-A752-48ECAB79213B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62763-6E6A-45A0-B538-F41DAFA52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1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8BD44E-877D-4390-885D-005AB67539FE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6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8A5FE6-C5C2-4BE1-B645-2097D7BEE8E6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9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F4BBFB-8F5C-4F7C-AA80-66C017F76D1B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3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48E00D-F835-473B-861E-FD12A15DB427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3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B048B1-D8C6-429E-B0CB-93C55B5D30F1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12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4D3DF6-2B77-4A79-ADF1-557AE40D2B9F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85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9D4D4E-1878-4F6B-BB3A-185DDD33B54A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32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5F581B-DD6F-4973-9EE3-67FDCEB3D67B}" type="slidenum">
              <a:rPr lang="en-US" altLang="en-US" sz="1200">
                <a:solidFill>
                  <a:srgbClr val="000000"/>
                </a:solidFill>
              </a:rPr>
              <a:pPr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2992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727826-693E-46CB-9306-C46A3498B292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13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4F11-2986-4A21-B0D3-2DDBEAF4246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A374-03E3-409D-8395-D4B95A2B6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4F11-2986-4A21-B0D3-2DDBEAF4246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A374-03E3-409D-8395-D4B95A2B6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0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4F11-2986-4A21-B0D3-2DDBEAF4246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A374-03E3-409D-8395-D4B95A2B6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67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10363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8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70C83-7D35-4406-BCD7-D80A096D8F0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32437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3CBB3-29BF-4F55-99DA-AEFDF8D874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393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BA124-BC75-4C63-8C8B-F28B7801E1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7132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6A215-DB7B-4EAD-B35B-60A3512AC2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122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77F01-03E4-410B-B237-1C84187417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480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74AFA-FFA1-4AC0-8D3F-17675EE8A4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762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B54B1-993D-4069-8E41-A70FC203DE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4253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22763-180D-438A-B0F3-F5D29873F2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14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4F11-2986-4A21-B0D3-2DDBEAF4246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A374-03E3-409D-8395-D4B95A2B6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48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593E9-FAA9-48F2-8B62-03AEBBCB28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887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3540C-5FAB-4E6B-9EA2-36BD756AF8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6258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66E7-6D2A-465D-A057-15D568EB0F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149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B52F8-7113-4781-8015-3C8BDC3DD3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649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0FDC0-D571-47AD-8378-B3B145974A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1942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68C9F-2240-447C-94F8-559033F992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5730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E32C2-4BE7-4871-9E12-1AD780200A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209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6BDBE-0B2D-4421-99DF-71E1C99641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88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4F11-2986-4A21-B0D3-2DDBEAF4246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A374-03E3-409D-8395-D4B95A2B6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5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4F11-2986-4A21-B0D3-2DDBEAF4246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A374-03E3-409D-8395-D4B95A2B6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7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4F11-2986-4A21-B0D3-2DDBEAF4246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A374-03E3-409D-8395-D4B95A2B6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4F11-2986-4A21-B0D3-2DDBEAF4246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A374-03E3-409D-8395-D4B95A2B6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4F11-2986-4A21-B0D3-2DDBEAF4246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A374-03E3-409D-8395-D4B95A2B6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2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4F11-2986-4A21-B0D3-2DDBEAF4246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A374-03E3-409D-8395-D4B95A2B6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7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4F11-2986-4A21-B0D3-2DDBEAF4246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A374-03E3-409D-8395-D4B95A2B6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04F11-2986-4A21-B0D3-2DDBEAF4246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A374-03E3-409D-8395-D4B95A2B6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4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8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8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41DD54D-4EB1-4376-A080-9BC7E985CDA4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6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  <a:cs typeface="ＭＳ Ｐゴシック" pitchFamily="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  <a:cs typeface="ＭＳ Ｐゴシック" pitchFamily="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  <a:cs typeface="ＭＳ Ｐゴシック" pitchFamily="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  <a:cs typeface="ＭＳ Ｐゴシック" pitchFamily="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  <a:cs typeface="ＭＳ Ｐゴシック" pitchFamily="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  <a:cs typeface="ＭＳ Ｐゴシック" pitchFamily="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  <a:cs typeface="ＭＳ Ｐゴシック" pitchFamily="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  <a:cs typeface="ＭＳ Ｐゴシック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bbc.co.uk/radio4/routesofenglish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864" y="3520790"/>
            <a:ext cx="9144000" cy="2387600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chemeClr val="accent5">
                    <a:lumMod val="50000"/>
                  </a:schemeClr>
                </a:solidFill>
                <a:latin typeface="Diogenes" panose="02000605040000020004" pitchFamily="2" charset="0"/>
                <a:cs typeface="DaunPenh" panose="01010101010101010101" pitchFamily="2" charset="0"/>
              </a:rPr>
              <a:t>Greek and Latin Roots</a:t>
            </a:r>
            <a:endParaRPr lang="en-US" sz="13800" b="1" dirty="0">
              <a:solidFill>
                <a:schemeClr val="accent5">
                  <a:lumMod val="50000"/>
                </a:schemeClr>
              </a:solidFill>
              <a:latin typeface="Diogenes" panose="02000605040000020004" pitchFamily="2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3"/>
          <p:cNvSpPr>
            <a:spLocks noGrp="1"/>
          </p:cNvSpPr>
          <p:nvPr>
            <p:ph type="title"/>
          </p:nvPr>
        </p:nvSpPr>
        <p:spPr>
          <a:xfrm>
            <a:off x="2209800" y="1098029"/>
            <a:ext cx="7924800" cy="2438400"/>
          </a:xfrm>
        </p:spPr>
        <p:txBody>
          <a:bodyPr/>
          <a:lstStyle/>
          <a:p>
            <a:pPr algn="l"/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root 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</a:rPr>
              <a:t>is a set of letters that have meaning.  It is the most basic 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</a:rPr>
              <a:t>form. </a:t>
            </a:r>
            <a:r>
              <a:rPr lang="en-US" altLang="en-US" sz="3200" dirty="0">
                <a:solidFill>
                  <a:schemeClr val="tx1"/>
                </a:solidFill>
              </a:rPr>
              <a:t>Affixes are added to the root to create a new word.</a:t>
            </a:r>
            <a:br>
              <a:rPr lang="en-US" altLang="en-US" sz="3200" dirty="0">
                <a:solidFill>
                  <a:schemeClr val="tx1"/>
                </a:solidFill>
              </a:rPr>
            </a:b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26627" name="Content Placeholder 14"/>
          <p:cNvSpPr>
            <a:spLocks noGrp="1"/>
          </p:cNvSpPr>
          <p:nvPr>
            <p:ph idx="1"/>
          </p:nvPr>
        </p:nvSpPr>
        <p:spPr>
          <a:xfrm>
            <a:off x="2209800" y="4724400"/>
            <a:ext cx="7924800" cy="213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 root can be at the front, middle or end of a word.</a:t>
            </a:r>
          </a:p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Many words in the English language are based on Greek &amp; Latin word roots.</a:t>
            </a:r>
          </a:p>
          <a:p>
            <a:pPr algn="r">
              <a:buFontTx/>
              <a:buNone/>
            </a:pPr>
            <a:endParaRPr lang="en-US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None/>
            </a:pPr>
            <a:endParaRPr lang="en-US" altLang="en-US" sz="3800" dirty="0">
              <a:solidFill>
                <a:schemeClr val="accent6">
                  <a:lumMod val="75000"/>
                </a:schemeClr>
              </a:solidFill>
            </a:endParaRPr>
          </a:p>
          <a:p>
            <a:pPr lvl="3">
              <a:buFontTx/>
              <a:buNone/>
            </a:pPr>
            <a:endParaRPr lang="en-US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2209800" y="3271838"/>
            <a:ext cx="76676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Example: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</a:rPr>
              <a:t>The Latin root </a:t>
            </a:r>
            <a:r>
              <a:rPr lang="en-US" altLang="en-US" sz="2600" b="1" i="1" dirty="0" err="1">
                <a:solidFill>
                  <a:srgbClr val="000000"/>
                </a:solidFill>
              </a:rPr>
              <a:t>ject</a:t>
            </a:r>
            <a:r>
              <a:rPr lang="en-US" altLang="en-US" sz="2600" dirty="0">
                <a:solidFill>
                  <a:srgbClr val="000000"/>
                </a:solidFill>
              </a:rPr>
              <a:t> means “throw”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</a:rPr>
              <a:t>So </a:t>
            </a:r>
            <a:r>
              <a:rPr lang="en-US" altLang="en-US" sz="2600" b="1" i="1" dirty="0">
                <a:solidFill>
                  <a:srgbClr val="000000"/>
                </a:solidFill>
              </a:rPr>
              <a:t>project</a:t>
            </a:r>
            <a:r>
              <a:rPr lang="en-US" altLang="en-US" sz="2600" dirty="0">
                <a:solidFill>
                  <a:srgbClr val="000000"/>
                </a:solidFill>
              </a:rPr>
              <a:t> can mean “to throw forward”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54046" y="174626"/>
            <a:ext cx="100334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" charset="-128"/>
                <a:cs typeface="ＭＳ Ｐゴシック" pitchFamily="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" charset="-128"/>
                <a:cs typeface="ＭＳ Ｐゴシック" pitchFamily="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" charset="-128"/>
                <a:cs typeface="ＭＳ Ｐゴシック" pitchFamily="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" charset="-128"/>
                <a:cs typeface="ＭＳ Ｐゴシック" pitchFamily="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" charset="-128"/>
                <a:cs typeface="ＭＳ Ｐゴシック" pitchFamily="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" charset="-128"/>
                <a:cs typeface="ＭＳ Ｐゴシック" pitchFamily="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" charset="-128"/>
                <a:cs typeface="ＭＳ Ｐゴシック" pitchFamily="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" charset="-128"/>
                <a:cs typeface="ＭＳ Ｐゴシック" pitchFamily="8" charset="-128"/>
              </a:defRPr>
            </a:lvl9pPr>
          </a:lstStyle>
          <a:p>
            <a:pPr algn="l"/>
            <a:r>
              <a:rPr lang="en-US" kern="0" dirty="0" smtClean="0">
                <a:latin typeface="Diogenes" panose="02000605040000020004" pitchFamily="2" charset="0"/>
              </a:rPr>
              <a:t>Roots</a:t>
            </a:r>
            <a:endParaRPr lang="en-US" kern="0" dirty="0">
              <a:latin typeface="Diogenes" panose="02000605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24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686800" cy="838200"/>
          </a:xfrm>
        </p:spPr>
        <p:txBody>
          <a:bodyPr/>
          <a:lstStyle/>
          <a:p>
            <a:r>
              <a:rPr lang="en-US" altLang="en-US" sz="3600" b="1"/>
              <a:t>English words can have all three parts</a:t>
            </a:r>
            <a:r>
              <a:rPr lang="en-US" altLang="en-US" sz="3600"/>
              <a:t>:</a:t>
            </a:r>
          </a:p>
        </p:txBody>
      </p:sp>
      <p:sp>
        <p:nvSpPr>
          <p:cNvPr id="27651" name="Text Placeholder 4"/>
          <p:cNvSpPr>
            <a:spLocks noGrp="1"/>
          </p:cNvSpPr>
          <p:nvPr>
            <p:ph type="body" sz="half" idx="1"/>
          </p:nvPr>
        </p:nvSpPr>
        <p:spPr>
          <a:xfrm>
            <a:off x="2057400" y="609600"/>
            <a:ext cx="7772400" cy="838200"/>
          </a:xfrm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en-US" sz="4400">
                <a:solidFill>
                  <a:srgbClr val="008000"/>
                </a:solidFill>
              </a:rPr>
              <a:t>prefix</a:t>
            </a:r>
            <a:r>
              <a:rPr lang="en-US" altLang="en-US" sz="4400"/>
              <a:t>  + </a:t>
            </a:r>
            <a:r>
              <a:rPr lang="en-US" altLang="en-US" sz="4400">
                <a:solidFill>
                  <a:srgbClr val="0000FF"/>
                </a:solidFill>
              </a:rPr>
              <a:t> root  </a:t>
            </a:r>
            <a:r>
              <a:rPr lang="en-US" altLang="en-US" sz="4400"/>
              <a:t>+  </a:t>
            </a:r>
            <a:r>
              <a:rPr lang="en-US" altLang="en-US" sz="4400">
                <a:solidFill>
                  <a:srgbClr val="660066"/>
                </a:solidFill>
              </a:rPr>
              <a:t>suffix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81200" y="1672432"/>
            <a:ext cx="8229600" cy="1905000"/>
          </a:xfrm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en-US" sz="3400" dirty="0">
                <a:solidFill>
                  <a:srgbClr val="008000"/>
                </a:solidFill>
              </a:rPr>
              <a:t>ab</a:t>
            </a:r>
            <a:r>
              <a:rPr lang="en-US" altLang="en-US" sz="3400" dirty="0"/>
              <a:t>  + </a:t>
            </a:r>
            <a:r>
              <a:rPr lang="en-US" altLang="en-US" sz="3400" dirty="0">
                <a:solidFill>
                  <a:srgbClr val="0000FF"/>
                </a:solidFill>
              </a:rPr>
              <a:t>duct</a:t>
            </a:r>
            <a:r>
              <a:rPr lang="en-US" altLang="en-US" sz="3400" dirty="0"/>
              <a:t>  +  </a:t>
            </a:r>
            <a:r>
              <a:rPr lang="en-US" altLang="en-US" sz="3400" dirty="0" err="1">
                <a:solidFill>
                  <a:srgbClr val="660066"/>
                </a:solidFill>
              </a:rPr>
              <a:t>ed</a:t>
            </a:r>
            <a:endParaRPr lang="en-US" altLang="en-US" sz="3400" dirty="0">
              <a:solidFill>
                <a:srgbClr val="660066"/>
              </a:solidFill>
            </a:endParaRPr>
          </a:p>
          <a:p>
            <a:pPr algn="ctr">
              <a:buFontTx/>
              <a:buNone/>
            </a:pPr>
            <a:r>
              <a:rPr lang="en-US" altLang="en-US" i="1" dirty="0" smtClean="0">
                <a:solidFill>
                  <a:srgbClr val="008000"/>
                </a:solidFill>
              </a:rPr>
              <a:t>away from</a:t>
            </a:r>
            <a:r>
              <a:rPr lang="en-US" altLang="en-US" i="1" dirty="0" smtClean="0"/>
              <a:t>  +  </a:t>
            </a:r>
            <a:r>
              <a:rPr lang="en-US" altLang="en-US" i="1" dirty="0" smtClean="0">
                <a:solidFill>
                  <a:srgbClr val="0000FF"/>
                </a:solidFill>
              </a:rPr>
              <a:t>to lead/pull  </a:t>
            </a:r>
            <a:r>
              <a:rPr lang="en-US" altLang="en-US" i="1" dirty="0" smtClean="0"/>
              <a:t>+ </a:t>
            </a:r>
            <a:r>
              <a:rPr lang="en-US" altLang="en-US" i="1" dirty="0" smtClean="0">
                <a:solidFill>
                  <a:srgbClr val="660066"/>
                </a:solidFill>
              </a:rPr>
              <a:t>verb: past tense</a:t>
            </a:r>
          </a:p>
          <a:p>
            <a:pPr algn="ctr">
              <a:buFontTx/>
              <a:buNone/>
            </a:pPr>
            <a:r>
              <a:rPr lang="en-US" altLang="en-US" sz="2600" b="1" i="1" dirty="0"/>
              <a:t>abducted</a:t>
            </a:r>
            <a:r>
              <a:rPr lang="en-US" altLang="en-US" sz="2600" i="1" dirty="0"/>
              <a:t>  means ”pulled or lead away from”</a:t>
            </a:r>
          </a:p>
          <a:p>
            <a:pPr algn="ctr">
              <a:buFontTx/>
              <a:buNone/>
            </a:pPr>
            <a:r>
              <a:rPr lang="en-US" altLang="en-US" sz="2600" dirty="0"/>
              <a:t>i.e. The general was abducted by masked gunmen.</a:t>
            </a:r>
          </a:p>
        </p:txBody>
      </p:sp>
      <p:sp>
        <p:nvSpPr>
          <p:cNvPr id="2765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Concept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2236788" y="47164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0" name="Content Placeholder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917712"/>
              </p:ext>
            </p:extLst>
          </p:nvPr>
        </p:nvGraphicFramePr>
        <p:xfrm>
          <a:off x="2236788" y="4213265"/>
          <a:ext cx="7772400" cy="2291715"/>
        </p:xfrm>
        <a:graphic>
          <a:graphicData uri="http://schemas.openxmlformats.org/drawingml/2006/table">
            <a:tbl>
              <a:tblPr/>
              <a:tblGrid>
                <a:gridCol w="3505200"/>
                <a:gridCol w="4267200"/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Word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(Body)" charset="0"/>
                          <a:ea typeface="ＭＳ Ｐゴシック" panose="020B0600070205080204" pitchFamily="34" charset="-128"/>
                        </a:rPr>
                        <a:t>geo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(Body)" charset="0"/>
                          <a:ea typeface="ＭＳ Ｐゴシック" panose="020B0600070205080204" pitchFamily="34" charset="-128"/>
                        </a:rPr>
                        <a:t>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earth study / study of the earth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tele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graph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distance writing / writing that travels far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tri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cycle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three wheels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soci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not being companionable /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not wanting to join 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496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174" y="208484"/>
            <a:ext cx="103632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dirty="0"/>
              <a:t>Importance</a:t>
            </a:r>
            <a:endParaRPr lang="en-US" altLang="en-US" b="1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28668" y="1721372"/>
            <a:ext cx="6905469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Knowing and using Greek and Latin word roots can help you figure out the meaning of words you don’t recognize.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This will make you a better reader and writer.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172200" y="4183063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9702" name="ClipArt Placeholder 7"/>
          <p:cNvPicPr>
            <a:picLocks noGrp="1" noChangeAspect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72" r="-32672"/>
          <a:stretch>
            <a:fillRect/>
          </a:stretch>
        </p:blipFill>
        <p:spPr>
          <a:xfrm>
            <a:off x="8934137" y="808209"/>
            <a:ext cx="2895600" cy="3127375"/>
          </a:xfrm>
        </p:spPr>
      </p:pic>
    </p:spTree>
    <p:extLst>
      <p:ext uri="{BB962C8B-B14F-4D97-AF65-F5344CB8AC3E}">
        <p14:creationId xmlns:p14="http://schemas.microsoft.com/office/powerpoint/2010/main" val="4267421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Nike 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1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She was </a:t>
            </a:r>
            <a:r>
              <a:rPr lang="en-US" sz="4000" dirty="0"/>
              <a:t>the winged goddess of victory--victory both in war and in peaceful </a:t>
            </a:r>
            <a:r>
              <a:rPr lang="en-US" sz="4000" dirty="0" smtClean="0"/>
              <a:t>competition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7225260" y="2113613"/>
            <a:ext cx="3933668" cy="3315903"/>
            <a:chOff x="0" y="0"/>
            <a:chExt cx="1536699" cy="1427449"/>
          </a:xfrm>
        </p:grpSpPr>
        <p:sp>
          <p:nvSpPr>
            <p:cNvPr id="6" name="Rectangle 5"/>
            <p:cNvSpPr/>
            <p:nvPr/>
          </p:nvSpPr>
          <p:spPr>
            <a:xfrm>
              <a:off x="669581" y="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9581" y="27940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69"/>
              <a:ext cx="1536699" cy="1398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47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A/An-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004075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/>
              <a:t>n</a:t>
            </a:r>
            <a:r>
              <a:rPr lang="en-US" sz="4000" dirty="0" smtClean="0"/>
              <a:t>ot, without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u="sng" dirty="0" smtClean="0"/>
              <a:t>A</a:t>
            </a:r>
            <a:r>
              <a:rPr lang="en-US" sz="3600" dirty="0" smtClean="0"/>
              <a:t>byss- without a bottom</a:t>
            </a:r>
          </a:p>
          <a:p>
            <a:pPr marL="457200" lvl="1" indent="0">
              <a:buNone/>
            </a:pPr>
            <a:r>
              <a:rPr lang="en-US" sz="3600" u="sng" dirty="0" smtClean="0"/>
              <a:t>A</a:t>
            </a:r>
            <a:r>
              <a:rPr lang="en-US" sz="3600" dirty="0" smtClean="0"/>
              <a:t>chromatic- without color</a:t>
            </a:r>
          </a:p>
          <a:p>
            <a:pPr marL="457200" lvl="1" indent="0">
              <a:buNone/>
            </a:pPr>
            <a:endParaRPr lang="en-US" sz="3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0424411" y="174562"/>
            <a:ext cx="1199212" cy="1052388"/>
            <a:chOff x="0" y="0"/>
            <a:chExt cx="1536699" cy="1427449"/>
          </a:xfrm>
        </p:grpSpPr>
        <p:sp>
          <p:nvSpPr>
            <p:cNvPr id="6" name="Rectangle 5"/>
            <p:cNvSpPr/>
            <p:nvPr/>
          </p:nvSpPr>
          <p:spPr>
            <a:xfrm>
              <a:off x="669581" y="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9581" y="27940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69"/>
              <a:ext cx="1536699" cy="13981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Nike</a:t>
            </a:r>
            <a:endParaRPr lang="en-US" dirty="0">
              <a:latin typeface="Diogenes" panose="02000605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Anti-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004075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against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u="sng" dirty="0"/>
              <a:t>anti</a:t>
            </a:r>
            <a:r>
              <a:rPr lang="en-US" sz="3600" dirty="0"/>
              <a:t>body - a substance that destroys </a:t>
            </a:r>
            <a:r>
              <a:rPr lang="en-US" sz="3600" dirty="0" smtClean="0"/>
              <a:t>micro-organisms</a:t>
            </a:r>
          </a:p>
          <a:p>
            <a:pPr marL="457200" lvl="1" indent="0">
              <a:buNone/>
            </a:pPr>
            <a:r>
              <a:rPr lang="en-US" sz="3600" u="sng" dirty="0"/>
              <a:t>anti</a:t>
            </a:r>
            <a:r>
              <a:rPr lang="en-US" sz="3600" dirty="0"/>
              <a:t>social - opposing social norm</a:t>
            </a:r>
            <a:endParaRPr lang="en-US" sz="3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0424411" y="174562"/>
            <a:ext cx="1199212" cy="1052388"/>
            <a:chOff x="0" y="0"/>
            <a:chExt cx="1536699" cy="1427449"/>
          </a:xfrm>
        </p:grpSpPr>
        <p:sp>
          <p:nvSpPr>
            <p:cNvPr id="6" name="Rectangle 5"/>
            <p:cNvSpPr/>
            <p:nvPr/>
          </p:nvSpPr>
          <p:spPr>
            <a:xfrm>
              <a:off x="669581" y="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9581" y="27940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69"/>
              <a:ext cx="1536699" cy="13981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Nike</a:t>
            </a:r>
            <a:endParaRPr lang="en-US" dirty="0">
              <a:latin typeface="Diogenes" panose="02000605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Diogenes" panose="02000605040000020004" pitchFamily="2" charset="0"/>
              </a:rPr>
              <a:t>B</a:t>
            </a:r>
            <a:r>
              <a:rPr lang="en-US" sz="6000" b="1" dirty="0" smtClean="0">
                <a:latin typeface="Diogenes" panose="02000605040000020004" pitchFamily="2" charset="0"/>
              </a:rPr>
              <a:t>i-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004075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two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u="sng" dirty="0"/>
              <a:t>b</a:t>
            </a:r>
            <a:r>
              <a:rPr lang="en-US" sz="3600" u="sng" dirty="0" smtClean="0"/>
              <a:t>i</a:t>
            </a:r>
            <a:r>
              <a:rPr lang="en-US" sz="3600" dirty="0" smtClean="0"/>
              <a:t>cycle- a vehicle on two wheels propelled by peddles </a:t>
            </a:r>
          </a:p>
          <a:p>
            <a:pPr marL="457200" lvl="1" indent="0">
              <a:buNone/>
            </a:pPr>
            <a:r>
              <a:rPr lang="en-US" sz="3600" u="sng" dirty="0" smtClean="0"/>
              <a:t>bi</a:t>
            </a:r>
            <a:r>
              <a:rPr lang="en-US" sz="3600" dirty="0" smtClean="0"/>
              <a:t>annual </a:t>
            </a:r>
            <a:r>
              <a:rPr lang="en-US" sz="3600" dirty="0"/>
              <a:t>- happening twice a year</a:t>
            </a:r>
            <a:endParaRPr lang="en-US" sz="36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0424411" y="174562"/>
            <a:ext cx="1199212" cy="1052388"/>
            <a:chOff x="0" y="0"/>
            <a:chExt cx="1536699" cy="1427449"/>
          </a:xfrm>
        </p:grpSpPr>
        <p:sp>
          <p:nvSpPr>
            <p:cNvPr id="6" name="Rectangle 5"/>
            <p:cNvSpPr/>
            <p:nvPr/>
          </p:nvSpPr>
          <p:spPr>
            <a:xfrm>
              <a:off x="669581" y="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9581" y="27940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69"/>
              <a:ext cx="1536699" cy="13981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Nike</a:t>
            </a:r>
            <a:endParaRPr lang="en-US" dirty="0">
              <a:latin typeface="Diogenes" panose="02000605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Bio-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004075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life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u="sng" dirty="0"/>
              <a:t>b</a:t>
            </a:r>
            <a:r>
              <a:rPr lang="en-US" sz="3600" u="sng" dirty="0" smtClean="0"/>
              <a:t>io</a:t>
            </a:r>
            <a:r>
              <a:rPr lang="en-US" sz="3600" dirty="0" smtClean="0"/>
              <a:t>logy- </a:t>
            </a:r>
            <a:r>
              <a:rPr lang="en-US" sz="3600" dirty="0"/>
              <a:t>a natural science concerned with the study of life and living </a:t>
            </a:r>
            <a:r>
              <a:rPr lang="en-US" sz="3600" dirty="0" smtClean="0"/>
              <a:t>organisms</a:t>
            </a:r>
          </a:p>
          <a:p>
            <a:pPr marL="457200" lvl="1" indent="0">
              <a:buNone/>
            </a:pPr>
            <a:r>
              <a:rPr lang="en-US" sz="3600" u="sng" dirty="0"/>
              <a:t>bio</a:t>
            </a:r>
            <a:r>
              <a:rPr lang="en-US" sz="3600" dirty="0"/>
              <a:t>graphy- a life story written by another person</a:t>
            </a:r>
            <a:endParaRPr lang="en-US" sz="3600" u="sng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0424411" y="174562"/>
            <a:ext cx="1199212" cy="1052388"/>
            <a:chOff x="0" y="0"/>
            <a:chExt cx="1536699" cy="1427449"/>
          </a:xfrm>
        </p:grpSpPr>
        <p:sp>
          <p:nvSpPr>
            <p:cNvPr id="6" name="Rectangle 5"/>
            <p:cNvSpPr/>
            <p:nvPr/>
          </p:nvSpPr>
          <p:spPr>
            <a:xfrm>
              <a:off x="669581" y="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9581" y="27940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69"/>
              <a:ext cx="1536699" cy="13981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Nike</a:t>
            </a:r>
            <a:endParaRPr lang="en-US" dirty="0">
              <a:latin typeface="Diogenes" panose="02000605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Cent(</a:t>
            </a:r>
            <a:r>
              <a:rPr lang="en-US" sz="6000" b="1" dirty="0" err="1" smtClean="0">
                <a:latin typeface="Diogenes" panose="02000605040000020004" pitchFamily="2" charset="0"/>
              </a:rPr>
              <a:t>i</a:t>
            </a:r>
            <a:r>
              <a:rPr lang="en-US" sz="6000" b="1" dirty="0" smtClean="0">
                <a:latin typeface="Diogenes" panose="02000605040000020004" pitchFamily="2" charset="0"/>
              </a:rPr>
              <a:t>)-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004075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one hundred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u="sng" dirty="0"/>
              <a:t>centi</a:t>
            </a:r>
            <a:r>
              <a:rPr lang="en-US" sz="3600" dirty="0"/>
              <a:t>meter - 1/100 of a </a:t>
            </a:r>
            <a:r>
              <a:rPr lang="en-US" sz="3600" dirty="0" smtClean="0"/>
              <a:t>meter</a:t>
            </a:r>
          </a:p>
          <a:p>
            <a:pPr marL="457200" lvl="1" indent="0">
              <a:buNone/>
            </a:pPr>
            <a:r>
              <a:rPr lang="en-US" sz="3600" u="sng" dirty="0" smtClean="0"/>
              <a:t>cent</a:t>
            </a:r>
            <a:r>
              <a:rPr lang="en-US" sz="3600" dirty="0" smtClean="0"/>
              <a:t>ury </a:t>
            </a:r>
            <a:r>
              <a:rPr lang="en-US" sz="3600" dirty="0"/>
              <a:t>- 100 years</a:t>
            </a:r>
            <a:endParaRPr lang="en-US" sz="36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0424411" y="174562"/>
            <a:ext cx="1199212" cy="1052388"/>
            <a:chOff x="0" y="0"/>
            <a:chExt cx="1536699" cy="1427449"/>
          </a:xfrm>
        </p:grpSpPr>
        <p:sp>
          <p:nvSpPr>
            <p:cNvPr id="6" name="Rectangle 5"/>
            <p:cNvSpPr/>
            <p:nvPr/>
          </p:nvSpPr>
          <p:spPr>
            <a:xfrm>
              <a:off x="669581" y="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9581" y="27940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69"/>
              <a:ext cx="1536699" cy="13981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Nike</a:t>
            </a:r>
            <a:endParaRPr lang="en-US" dirty="0">
              <a:latin typeface="Diogenes" panose="02000605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-less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without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dirty="0" smtClean="0"/>
              <a:t>worth</a:t>
            </a:r>
            <a:r>
              <a:rPr lang="en-US" sz="3600" u="sng" dirty="0" smtClean="0"/>
              <a:t>less</a:t>
            </a:r>
            <a:r>
              <a:rPr lang="en-US" sz="3600" dirty="0" smtClean="0"/>
              <a:t>- without value</a:t>
            </a:r>
          </a:p>
          <a:p>
            <a:pPr marL="457200" lvl="1" indent="0">
              <a:buNone/>
            </a:pPr>
            <a:r>
              <a:rPr lang="en-US" sz="3600" dirty="0" smtClean="0"/>
              <a:t>meaning</a:t>
            </a:r>
            <a:r>
              <a:rPr lang="en-US" sz="3600" u="sng" dirty="0" smtClean="0"/>
              <a:t>less</a:t>
            </a:r>
            <a:r>
              <a:rPr lang="en-US" sz="3600" dirty="0" smtClean="0"/>
              <a:t>- having no meaning or significance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24411" y="174562"/>
            <a:ext cx="1199212" cy="1052388"/>
            <a:chOff x="0" y="0"/>
            <a:chExt cx="1536699" cy="1427449"/>
          </a:xfrm>
        </p:grpSpPr>
        <p:sp>
          <p:nvSpPr>
            <p:cNvPr id="6" name="Rectangle 5"/>
            <p:cNvSpPr/>
            <p:nvPr/>
          </p:nvSpPr>
          <p:spPr>
            <a:xfrm>
              <a:off x="669581" y="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9581" y="27940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69"/>
              <a:ext cx="1536699" cy="13981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Nike</a:t>
            </a:r>
            <a:endParaRPr lang="en-US" dirty="0">
              <a:latin typeface="Diogenes" panose="02000605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875" y="38011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Diogenes" panose="02000605040000020004" pitchFamily="2" charset="0"/>
              </a:rPr>
              <a:t>Where did they come from?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9522" y="1042896"/>
            <a:ext cx="9377598" cy="19812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b="1" dirty="0" smtClean="0"/>
              <a:t>Directions: </a:t>
            </a:r>
            <a:r>
              <a:rPr lang="en-US" altLang="en-US" dirty="0" smtClean="0"/>
              <a:t>Using the list of English words provided below, identify what language they originated from.  Write the correct words in each column of the table.</a:t>
            </a:r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9522" y="3024096"/>
            <a:ext cx="9563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0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Post-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after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u="sng" dirty="0"/>
              <a:t>post</a:t>
            </a:r>
            <a:r>
              <a:rPr lang="en-US" sz="3600" dirty="0"/>
              <a:t>humous - after someone's </a:t>
            </a:r>
            <a:r>
              <a:rPr lang="en-US" sz="3600" dirty="0" smtClean="0"/>
              <a:t>death</a:t>
            </a:r>
          </a:p>
          <a:p>
            <a:pPr marL="457200" lvl="1" indent="0">
              <a:buNone/>
            </a:pPr>
            <a:r>
              <a:rPr lang="en-US" sz="3600" u="sng" dirty="0" smtClean="0"/>
              <a:t>post</a:t>
            </a:r>
            <a:r>
              <a:rPr lang="en-US" sz="3600" dirty="0" smtClean="0"/>
              <a:t>pone </a:t>
            </a:r>
            <a:r>
              <a:rPr lang="en-US" sz="3600" dirty="0"/>
              <a:t>- to delay something</a:t>
            </a:r>
            <a:endParaRPr lang="en-US" sz="36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0424411" y="174562"/>
            <a:ext cx="1199212" cy="1052388"/>
            <a:chOff x="0" y="0"/>
            <a:chExt cx="1536699" cy="1427449"/>
          </a:xfrm>
        </p:grpSpPr>
        <p:sp>
          <p:nvSpPr>
            <p:cNvPr id="6" name="Rectangle 5"/>
            <p:cNvSpPr/>
            <p:nvPr/>
          </p:nvSpPr>
          <p:spPr>
            <a:xfrm>
              <a:off x="669581" y="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9581" y="27940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69"/>
              <a:ext cx="1536699" cy="13981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Nike</a:t>
            </a:r>
            <a:endParaRPr lang="en-US" dirty="0">
              <a:latin typeface="Diogenes" panose="02000605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Pre-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before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u="sng" dirty="0"/>
              <a:t>pre</a:t>
            </a:r>
            <a:r>
              <a:rPr lang="en-US" sz="3600" dirty="0"/>
              <a:t>amble - a part in front of a formal </a:t>
            </a:r>
            <a:r>
              <a:rPr lang="en-US" sz="3600" dirty="0" smtClean="0"/>
              <a:t>document </a:t>
            </a:r>
            <a:r>
              <a:rPr lang="en-US" sz="3600" u="sng" dirty="0" smtClean="0"/>
              <a:t>pre</a:t>
            </a:r>
            <a:r>
              <a:rPr lang="en-US" sz="3600" dirty="0" smtClean="0"/>
              <a:t>diction </a:t>
            </a:r>
            <a:r>
              <a:rPr lang="en-US" sz="3600" dirty="0"/>
              <a:t>- a statement foretelling the </a:t>
            </a:r>
            <a:r>
              <a:rPr lang="en-US" sz="3600" dirty="0" smtClean="0"/>
              <a:t>future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24411" y="174562"/>
            <a:ext cx="1199212" cy="1052388"/>
            <a:chOff x="0" y="0"/>
            <a:chExt cx="1536699" cy="1427449"/>
          </a:xfrm>
        </p:grpSpPr>
        <p:sp>
          <p:nvSpPr>
            <p:cNvPr id="6" name="Rectangle 5"/>
            <p:cNvSpPr/>
            <p:nvPr/>
          </p:nvSpPr>
          <p:spPr>
            <a:xfrm>
              <a:off x="669581" y="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9581" y="27940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69"/>
              <a:ext cx="1536699" cy="13981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Nike</a:t>
            </a:r>
            <a:endParaRPr lang="en-US" dirty="0">
              <a:latin typeface="Diogenes" panose="02000605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Sub-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under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u="sng" dirty="0"/>
              <a:t>sub</a:t>
            </a:r>
            <a:r>
              <a:rPr lang="en-US" sz="3600" dirty="0"/>
              <a:t>merge - to put </a:t>
            </a:r>
            <a:r>
              <a:rPr lang="en-US" sz="3600" dirty="0" smtClean="0"/>
              <a:t>underwater</a:t>
            </a:r>
          </a:p>
          <a:p>
            <a:pPr marL="457200" lvl="1" indent="0">
              <a:buNone/>
            </a:pPr>
            <a:r>
              <a:rPr lang="en-US" sz="3600" u="sng" dirty="0" smtClean="0"/>
              <a:t>sub</a:t>
            </a:r>
            <a:r>
              <a:rPr lang="en-US" sz="3600" dirty="0" smtClean="0"/>
              <a:t>standard </a:t>
            </a:r>
            <a:r>
              <a:rPr lang="en-US" sz="3600" dirty="0"/>
              <a:t>- inferior to accepted standards.</a:t>
            </a:r>
            <a:endParaRPr lang="en-US" sz="36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0424411" y="174562"/>
            <a:ext cx="1199212" cy="1052388"/>
            <a:chOff x="0" y="0"/>
            <a:chExt cx="1536699" cy="1427449"/>
          </a:xfrm>
        </p:grpSpPr>
        <p:sp>
          <p:nvSpPr>
            <p:cNvPr id="6" name="Rectangle 5"/>
            <p:cNvSpPr/>
            <p:nvPr/>
          </p:nvSpPr>
          <p:spPr>
            <a:xfrm>
              <a:off x="669581" y="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9581" y="27940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69"/>
              <a:ext cx="1536699" cy="13981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Nike</a:t>
            </a:r>
            <a:endParaRPr lang="en-US" dirty="0">
              <a:latin typeface="Diogenes" panose="02000605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Un-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not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u="sng" dirty="0"/>
              <a:t>un</a:t>
            </a:r>
            <a:r>
              <a:rPr lang="en-US" sz="3600" dirty="0"/>
              <a:t>abridged - not </a:t>
            </a:r>
            <a:r>
              <a:rPr lang="en-US" sz="3600" dirty="0" smtClean="0"/>
              <a:t>shortened</a:t>
            </a:r>
          </a:p>
          <a:p>
            <a:pPr marL="457200" lvl="1" indent="0">
              <a:buNone/>
            </a:pPr>
            <a:r>
              <a:rPr lang="en-US" sz="3600" u="sng" dirty="0" smtClean="0"/>
              <a:t>un</a:t>
            </a:r>
            <a:r>
              <a:rPr lang="en-US" sz="3600" dirty="0" smtClean="0"/>
              <a:t>fair </a:t>
            </a:r>
            <a:r>
              <a:rPr lang="en-US" sz="3600" dirty="0"/>
              <a:t>- opposite of fair</a:t>
            </a:r>
            <a:endParaRPr lang="en-US" sz="36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0424411" y="174562"/>
            <a:ext cx="1199212" cy="1052388"/>
            <a:chOff x="0" y="0"/>
            <a:chExt cx="1536699" cy="1427449"/>
          </a:xfrm>
        </p:grpSpPr>
        <p:sp>
          <p:nvSpPr>
            <p:cNvPr id="6" name="Rectangle 5"/>
            <p:cNvSpPr/>
            <p:nvPr/>
          </p:nvSpPr>
          <p:spPr>
            <a:xfrm>
              <a:off x="669581" y="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9581" y="279400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69"/>
              <a:ext cx="1536699" cy="13981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Nike </a:t>
            </a:r>
            <a:endParaRPr lang="en-US" dirty="0">
              <a:latin typeface="Diogenes" panose="02000605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Diogenes" panose="02000605040000020004" pitchFamily="2" charset="0"/>
              </a:rPr>
              <a:t>Poseidon</a:t>
            </a:r>
            <a:endParaRPr lang="en-US" sz="5400" dirty="0">
              <a:latin typeface="Diogenes" panose="02000605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4836" y="2022763"/>
            <a:ext cx="4384964" cy="41541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Diogenes" panose="02000605040000020004" pitchFamily="2" charset="0"/>
              </a:rPr>
              <a:t>Poseidon </a:t>
            </a:r>
            <a:r>
              <a:rPr lang="en-US" sz="3200" dirty="0">
                <a:latin typeface="Diogenes" panose="02000605040000020004" pitchFamily="2" charset="0"/>
              </a:rPr>
              <a:t>is the god of the sea and protector of all aquatic features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95" y="1985962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4037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Diogenes" panose="02000605040000020004" pitchFamily="2" charset="0"/>
              </a:rPr>
              <a:t>A</a:t>
            </a:r>
            <a:r>
              <a:rPr lang="en-US" sz="6000" b="1" dirty="0" smtClean="0">
                <a:latin typeface="Diogenes" panose="02000605040000020004" pitchFamily="2" charset="0"/>
              </a:rPr>
              <a:t>qua-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water</a:t>
            </a:r>
            <a:endParaRPr lang="en-US" sz="4000" b="1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4000" u="sng" dirty="0"/>
              <a:t>aqua</a:t>
            </a:r>
            <a:r>
              <a:rPr lang="en-US" sz="4000" dirty="0"/>
              <a:t>rium - a water container for </a:t>
            </a:r>
            <a:r>
              <a:rPr lang="en-US" sz="4000" dirty="0" smtClean="0"/>
              <a:t>fish </a:t>
            </a:r>
          </a:p>
          <a:p>
            <a:pPr marL="457200" lvl="1" indent="0">
              <a:buNone/>
            </a:pPr>
            <a:r>
              <a:rPr lang="en-US" sz="4000" u="sng" dirty="0" smtClean="0"/>
              <a:t>aqua</a:t>
            </a:r>
            <a:r>
              <a:rPr lang="en-US" sz="4000" dirty="0" smtClean="0"/>
              <a:t>tic- </a:t>
            </a:r>
            <a:r>
              <a:rPr lang="en-US" sz="4000" dirty="0"/>
              <a:t>relating to </a:t>
            </a:r>
            <a:r>
              <a:rPr lang="en-US" sz="4000" dirty="0" smtClean="0"/>
              <a:t>water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Poseidon</a:t>
            </a:r>
            <a:endParaRPr lang="en-US" dirty="0">
              <a:latin typeface="Diogenes" panose="02000605040000020004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15666" y="109356"/>
            <a:ext cx="1101090" cy="1093078"/>
            <a:chOff x="0" y="0"/>
            <a:chExt cx="1393355" cy="1292404"/>
          </a:xfrm>
        </p:grpSpPr>
        <p:sp>
          <p:nvSpPr>
            <p:cNvPr id="10" name="Rectangle 9"/>
            <p:cNvSpPr/>
            <p:nvPr/>
          </p:nvSpPr>
          <p:spPr>
            <a:xfrm>
              <a:off x="654122" y="0"/>
              <a:ext cx="76010" cy="3481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592" y="2566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592" y="5360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60"/>
              <a:ext cx="1393355" cy="1288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95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Bene-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good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Examples: </a:t>
            </a:r>
          </a:p>
          <a:p>
            <a:pPr marL="457200" lvl="1" indent="0">
              <a:buNone/>
            </a:pPr>
            <a:r>
              <a:rPr lang="en-US" sz="3600" u="sng" dirty="0"/>
              <a:t>bene</a:t>
            </a:r>
            <a:r>
              <a:rPr lang="en-US" sz="3600" dirty="0"/>
              <a:t>ficial - producing a good effect</a:t>
            </a:r>
          </a:p>
          <a:p>
            <a:pPr marL="457200" lvl="1" indent="0">
              <a:buNone/>
            </a:pPr>
            <a:r>
              <a:rPr lang="en-US" sz="3600" u="sng" dirty="0"/>
              <a:t>bene</a:t>
            </a:r>
            <a:r>
              <a:rPr lang="en-US" sz="3600" dirty="0"/>
              <a:t>volent - showing kindness or goodwill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Poseidon</a:t>
            </a:r>
            <a:endParaRPr lang="en-US" dirty="0">
              <a:latin typeface="Diogenes" panose="02000605040000020004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15666" y="109356"/>
            <a:ext cx="1101090" cy="1093078"/>
            <a:chOff x="0" y="0"/>
            <a:chExt cx="1393355" cy="1292404"/>
          </a:xfrm>
        </p:grpSpPr>
        <p:sp>
          <p:nvSpPr>
            <p:cNvPr id="10" name="Rectangle 9"/>
            <p:cNvSpPr/>
            <p:nvPr/>
          </p:nvSpPr>
          <p:spPr>
            <a:xfrm>
              <a:off x="654122" y="0"/>
              <a:ext cx="76010" cy="3481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592" y="2566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592" y="5360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60"/>
              <a:ext cx="1393355" cy="1288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96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dis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apart, away</a:t>
            </a:r>
            <a:endParaRPr lang="en-US" sz="4000" b="1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u="sng" dirty="0"/>
              <a:t>dis</a:t>
            </a:r>
            <a:r>
              <a:rPr lang="en-US" sz="3600" dirty="0"/>
              <a:t>appear - to move out of </a:t>
            </a:r>
            <a:r>
              <a:rPr lang="en-US" sz="3600" dirty="0" smtClean="0"/>
              <a:t>sight</a:t>
            </a:r>
          </a:p>
          <a:p>
            <a:pPr marL="457200" lvl="1" indent="0">
              <a:buNone/>
            </a:pPr>
            <a:r>
              <a:rPr lang="en-US" sz="3600" u="sng" dirty="0" smtClean="0"/>
              <a:t>dis</a:t>
            </a:r>
            <a:r>
              <a:rPr lang="en-US" sz="3600" dirty="0" smtClean="0"/>
              <a:t>sect </a:t>
            </a:r>
            <a:r>
              <a:rPr lang="en-US" sz="3600" dirty="0"/>
              <a:t>- to cut apart piece by piece.</a:t>
            </a:r>
            <a:endParaRPr lang="en-US" sz="3600" u="sn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Poseidon</a:t>
            </a:r>
            <a:endParaRPr lang="en-US" dirty="0">
              <a:latin typeface="Diogenes" panose="02000605040000020004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15666" y="109356"/>
            <a:ext cx="1101090" cy="1093078"/>
            <a:chOff x="0" y="0"/>
            <a:chExt cx="1393355" cy="1292404"/>
          </a:xfrm>
        </p:grpSpPr>
        <p:sp>
          <p:nvSpPr>
            <p:cNvPr id="10" name="Rectangle 9"/>
            <p:cNvSpPr/>
            <p:nvPr/>
          </p:nvSpPr>
          <p:spPr>
            <a:xfrm>
              <a:off x="654122" y="0"/>
              <a:ext cx="76010" cy="3481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592" y="2566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592" y="5360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60"/>
              <a:ext cx="1393355" cy="1288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78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Mal-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</a:t>
            </a:r>
            <a:r>
              <a:rPr lang="en-US" sz="4000" dirty="0" smtClean="0"/>
              <a:t> bad</a:t>
            </a:r>
            <a:endParaRPr lang="en-US" sz="4000" b="1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u="sng" dirty="0"/>
              <a:t>m</a:t>
            </a:r>
            <a:r>
              <a:rPr lang="en-US" sz="3600" u="sng" dirty="0" smtClean="0"/>
              <a:t>al</a:t>
            </a:r>
            <a:r>
              <a:rPr lang="en-US" sz="3600" dirty="0"/>
              <a:t>icious- showing strong ill will</a:t>
            </a:r>
            <a:endParaRPr lang="en-US" sz="3600" u="sng" dirty="0"/>
          </a:p>
          <a:p>
            <a:pPr marL="457200" lvl="1" indent="0">
              <a:buNone/>
            </a:pPr>
            <a:r>
              <a:rPr lang="en-US" sz="3600" u="sng" dirty="0" smtClean="0"/>
              <a:t>mal</a:t>
            </a:r>
            <a:r>
              <a:rPr lang="en-US" sz="3600" dirty="0" smtClean="0"/>
              <a:t>content – a person who is rebellious; troublemaker </a:t>
            </a:r>
            <a:endParaRPr lang="en-US" sz="3600" u="sn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Poseidon</a:t>
            </a:r>
            <a:endParaRPr lang="en-US" dirty="0">
              <a:latin typeface="Diogenes" panose="02000605040000020004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15666" y="109356"/>
            <a:ext cx="1101090" cy="1093078"/>
            <a:chOff x="0" y="0"/>
            <a:chExt cx="1393355" cy="1292404"/>
          </a:xfrm>
        </p:grpSpPr>
        <p:sp>
          <p:nvSpPr>
            <p:cNvPr id="10" name="Rectangle 9"/>
            <p:cNvSpPr/>
            <p:nvPr/>
          </p:nvSpPr>
          <p:spPr>
            <a:xfrm>
              <a:off x="654122" y="0"/>
              <a:ext cx="76010" cy="3481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592" y="2566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592" y="5360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60"/>
              <a:ext cx="1393355" cy="1288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11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latin typeface="Diogenes" panose="02000605040000020004" pitchFamily="2" charset="0"/>
              </a:rPr>
              <a:t>M</a:t>
            </a:r>
            <a:r>
              <a:rPr lang="en-US" sz="6000" b="1" dirty="0" err="1" smtClean="0">
                <a:latin typeface="Diogenes" panose="02000605040000020004" pitchFamily="2" charset="0"/>
              </a:rPr>
              <a:t>is</a:t>
            </a:r>
            <a:r>
              <a:rPr lang="en-US" sz="6000" b="1" dirty="0" smtClean="0">
                <a:latin typeface="Diogenes" panose="02000605040000020004" pitchFamily="2" charset="0"/>
              </a:rPr>
              <a:t>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wrong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u="sng" dirty="0"/>
              <a:t>m</a:t>
            </a:r>
            <a:r>
              <a:rPr lang="en-US" sz="3600" u="sng" dirty="0" smtClean="0"/>
              <a:t>is</a:t>
            </a:r>
            <a:r>
              <a:rPr lang="en-US" sz="3600" dirty="0" smtClean="0"/>
              <a:t>take- an error</a:t>
            </a:r>
          </a:p>
          <a:p>
            <a:pPr marL="457200" lvl="1" indent="0">
              <a:buNone/>
            </a:pPr>
            <a:r>
              <a:rPr lang="en-US" sz="3600" u="sng" dirty="0"/>
              <a:t>mis</a:t>
            </a:r>
            <a:r>
              <a:rPr lang="en-US" sz="3600" dirty="0"/>
              <a:t>behave - to behave badly</a:t>
            </a:r>
            <a:endParaRPr 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Poseidon</a:t>
            </a:r>
            <a:endParaRPr lang="en-US" dirty="0">
              <a:latin typeface="Diogenes" panose="02000605040000020004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15666" y="109356"/>
            <a:ext cx="1101090" cy="1093078"/>
            <a:chOff x="0" y="0"/>
            <a:chExt cx="1393355" cy="1292404"/>
          </a:xfrm>
        </p:grpSpPr>
        <p:sp>
          <p:nvSpPr>
            <p:cNvPr id="10" name="Rectangle 9"/>
            <p:cNvSpPr/>
            <p:nvPr/>
          </p:nvSpPr>
          <p:spPr>
            <a:xfrm>
              <a:off x="654122" y="0"/>
              <a:ext cx="76010" cy="3481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592" y="2566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592" y="5360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60"/>
              <a:ext cx="1393355" cy="1288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43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855" y="315912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 smtClean="0">
                <a:latin typeface="Diogenes" panose="02000605040000020004" pitchFamily="2" charset="0"/>
              </a:rPr>
              <a:t>Routes of English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2738" y="1641475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hlinkClick r:id="rId3"/>
              </a:rPr>
              <a:t>www.bbc.co.uk/radio4/routesofenglish</a:t>
            </a:r>
            <a:r>
              <a:rPr lang="en-US" altLang="en-US" dirty="0" smtClean="0"/>
              <a:t>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1"/>
            <a:ext cx="64008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2398714"/>
            <a:ext cx="643255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341563"/>
            <a:ext cx="6464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324100"/>
            <a:ext cx="65786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324100"/>
            <a:ext cx="65849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1" y="2324100"/>
            <a:ext cx="6645275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2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-ness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a state of </a:t>
            </a:r>
            <a:endParaRPr lang="en-US" sz="4000" b="1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dirty="0"/>
              <a:t>r</a:t>
            </a:r>
            <a:r>
              <a:rPr lang="en-US" sz="3600" dirty="0" smtClean="0"/>
              <a:t>estless</a:t>
            </a:r>
            <a:r>
              <a:rPr lang="en-US" sz="3600" u="sng" dirty="0" smtClean="0"/>
              <a:t>ness</a:t>
            </a:r>
            <a:r>
              <a:rPr lang="en-US" sz="3600" dirty="0" smtClean="0"/>
              <a:t>- a state of being restless</a:t>
            </a:r>
          </a:p>
          <a:p>
            <a:pPr marL="457200" lvl="1" indent="0">
              <a:buNone/>
            </a:pPr>
            <a:r>
              <a:rPr lang="en-US" sz="3600" dirty="0" smtClean="0"/>
              <a:t>happi</a:t>
            </a:r>
            <a:r>
              <a:rPr lang="en-US" sz="3600" u="sng" dirty="0" smtClean="0"/>
              <a:t>ness</a:t>
            </a:r>
            <a:r>
              <a:rPr lang="en-US" sz="3600" dirty="0" smtClean="0"/>
              <a:t>- a state of being happy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Poseidon</a:t>
            </a:r>
            <a:endParaRPr lang="en-US" dirty="0">
              <a:latin typeface="Diogenes" panose="02000605040000020004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15666" y="109356"/>
            <a:ext cx="1101090" cy="1093078"/>
            <a:chOff x="0" y="0"/>
            <a:chExt cx="1393355" cy="1292404"/>
          </a:xfrm>
        </p:grpSpPr>
        <p:sp>
          <p:nvSpPr>
            <p:cNvPr id="10" name="Rectangle 9"/>
            <p:cNvSpPr/>
            <p:nvPr/>
          </p:nvSpPr>
          <p:spPr>
            <a:xfrm>
              <a:off x="654122" y="0"/>
              <a:ext cx="76010" cy="3481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592" y="2566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592" y="5360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60"/>
              <a:ext cx="1393355" cy="1288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5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-or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a person who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dirty="0"/>
              <a:t>a</a:t>
            </a:r>
            <a:r>
              <a:rPr lang="en-US" sz="3600" dirty="0" smtClean="0"/>
              <a:t>dvis</a:t>
            </a:r>
            <a:r>
              <a:rPr lang="en-US" sz="3600" u="sng" dirty="0" smtClean="0"/>
              <a:t>or</a:t>
            </a:r>
            <a:r>
              <a:rPr lang="en-US" sz="3600" dirty="0" smtClean="0"/>
              <a:t>- a person who advises others</a:t>
            </a:r>
          </a:p>
          <a:p>
            <a:pPr marL="457200" lvl="1" indent="0">
              <a:buNone/>
            </a:pPr>
            <a:r>
              <a:rPr lang="en-US" sz="3600" dirty="0"/>
              <a:t>a</a:t>
            </a:r>
            <a:r>
              <a:rPr lang="en-US" sz="3600" dirty="0" smtClean="0"/>
              <a:t>bduct</a:t>
            </a:r>
            <a:r>
              <a:rPr lang="en-US" sz="3600" u="sng" dirty="0" smtClean="0"/>
              <a:t>or</a:t>
            </a:r>
            <a:r>
              <a:rPr lang="en-US" sz="3600" dirty="0" smtClean="0"/>
              <a:t>- a person who kidnaps </a:t>
            </a:r>
            <a:r>
              <a:rPr lang="en-US" sz="3600" dirty="0" err="1" smtClean="0"/>
              <a:t>somone</a:t>
            </a:r>
            <a:endParaRPr lang="en-US" sz="3600" dirty="0" smtClean="0"/>
          </a:p>
          <a:p>
            <a:pPr marL="457200" lvl="1" indent="0">
              <a:buNone/>
            </a:pPr>
            <a:endParaRPr lang="en-US" sz="3600" b="1" dirty="0" smtClean="0"/>
          </a:p>
          <a:p>
            <a:pPr marL="457200" lvl="1" indent="0">
              <a:buNone/>
            </a:pPr>
            <a:endParaRPr lang="en-US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Poseidon</a:t>
            </a:r>
            <a:endParaRPr lang="en-US" dirty="0">
              <a:latin typeface="Diogenes" panose="02000605040000020004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15666" y="109356"/>
            <a:ext cx="1101090" cy="1093078"/>
            <a:chOff x="0" y="0"/>
            <a:chExt cx="1393355" cy="1292404"/>
          </a:xfrm>
        </p:grpSpPr>
        <p:sp>
          <p:nvSpPr>
            <p:cNvPr id="10" name="Rectangle 9"/>
            <p:cNvSpPr/>
            <p:nvPr/>
          </p:nvSpPr>
          <p:spPr>
            <a:xfrm>
              <a:off x="654122" y="0"/>
              <a:ext cx="76010" cy="3481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592" y="2566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592" y="5360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60"/>
              <a:ext cx="1393355" cy="1288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67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Diogenes" panose="02000605040000020004" pitchFamily="2" charset="0"/>
              </a:rPr>
              <a:t>R</a:t>
            </a:r>
            <a:r>
              <a:rPr lang="en-US" sz="6000" b="1" dirty="0" smtClean="0">
                <a:latin typeface="Diogenes" panose="02000605040000020004" pitchFamily="2" charset="0"/>
              </a:rPr>
              <a:t>e-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again</a:t>
            </a:r>
            <a:endParaRPr lang="en-US" sz="4000" b="1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Examples: </a:t>
            </a:r>
          </a:p>
          <a:p>
            <a:pPr marL="457200" lvl="1" indent="0">
              <a:buNone/>
            </a:pPr>
            <a:r>
              <a:rPr lang="en-US" sz="3600" u="sng" dirty="0"/>
              <a:t>re</a:t>
            </a:r>
            <a:r>
              <a:rPr lang="en-US" sz="3600" dirty="0"/>
              <a:t>bound -to spring back </a:t>
            </a:r>
            <a:r>
              <a:rPr lang="en-US" sz="3600" dirty="0" smtClean="0"/>
              <a:t>again</a:t>
            </a:r>
          </a:p>
          <a:p>
            <a:pPr marL="457200" lvl="1" indent="0">
              <a:buNone/>
            </a:pPr>
            <a:r>
              <a:rPr lang="en-US" sz="3600" u="sng" dirty="0" smtClean="0"/>
              <a:t>re</a:t>
            </a:r>
            <a:r>
              <a:rPr lang="en-US" sz="3600" dirty="0" smtClean="0"/>
              <a:t>wind </a:t>
            </a:r>
            <a:r>
              <a:rPr lang="en-US" sz="3600" dirty="0"/>
              <a:t>- to wind something backward</a:t>
            </a:r>
            <a:endParaRPr lang="en-US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Poseidon</a:t>
            </a:r>
            <a:endParaRPr lang="en-US" dirty="0">
              <a:latin typeface="Diogenes" panose="02000605040000020004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15666" y="109356"/>
            <a:ext cx="1101090" cy="1093078"/>
            <a:chOff x="0" y="0"/>
            <a:chExt cx="1393355" cy="1292404"/>
          </a:xfrm>
        </p:grpSpPr>
        <p:sp>
          <p:nvSpPr>
            <p:cNvPr id="10" name="Rectangle 9"/>
            <p:cNvSpPr/>
            <p:nvPr/>
          </p:nvSpPr>
          <p:spPr>
            <a:xfrm>
              <a:off x="654122" y="0"/>
              <a:ext cx="76010" cy="3481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592" y="2566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592" y="5360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60"/>
              <a:ext cx="1393355" cy="1288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18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Spec-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</a:t>
            </a:r>
            <a:r>
              <a:rPr lang="en-US" sz="4000" dirty="0" smtClean="0"/>
              <a:t> to see or look</a:t>
            </a:r>
            <a:endParaRPr lang="en-US" sz="4000" b="1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Examples:</a:t>
            </a:r>
          </a:p>
          <a:p>
            <a:pPr marL="457200" lvl="1" indent="0">
              <a:buNone/>
            </a:pPr>
            <a:r>
              <a:rPr lang="en-US" sz="3600" dirty="0" smtClean="0"/>
              <a:t>retro</a:t>
            </a:r>
            <a:r>
              <a:rPr lang="en-US" sz="3600" u="sng" dirty="0" smtClean="0"/>
              <a:t>spect</a:t>
            </a:r>
            <a:r>
              <a:rPr lang="en-US" sz="3600" dirty="0" smtClean="0"/>
              <a:t>ive - a looking back at past things </a:t>
            </a:r>
            <a:r>
              <a:rPr lang="en-US" sz="3600" u="sng" dirty="0" smtClean="0"/>
              <a:t>spect</a:t>
            </a:r>
            <a:r>
              <a:rPr lang="en-US" sz="3600" dirty="0" smtClean="0"/>
              <a:t>ator - a person who sees an event</a:t>
            </a:r>
          </a:p>
          <a:p>
            <a:pPr marL="457200" lvl="1" indent="0">
              <a:buNone/>
            </a:pPr>
            <a:r>
              <a:rPr lang="en-US" sz="3600" u="sng" dirty="0" smtClean="0"/>
              <a:t>spect</a:t>
            </a:r>
            <a:r>
              <a:rPr lang="en-US" sz="3600" dirty="0" smtClean="0"/>
              <a:t>acles- glasses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Poseidon</a:t>
            </a:r>
            <a:endParaRPr lang="en-US" dirty="0">
              <a:latin typeface="Diogenes" panose="02000605040000020004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15666" y="109356"/>
            <a:ext cx="1101090" cy="1093078"/>
            <a:chOff x="0" y="0"/>
            <a:chExt cx="1393355" cy="1292404"/>
          </a:xfrm>
        </p:grpSpPr>
        <p:sp>
          <p:nvSpPr>
            <p:cNvPr id="10" name="Rectangle 9"/>
            <p:cNvSpPr/>
            <p:nvPr/>
          </p:nvSpPr>
          <p:spPr>
            <a:xfrm>
              <a:off x="654122" y="0"/>
              <a:ext cx="76010" cy="3481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592" y="2566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592" y="536006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60"/>
              <a:ext cx="1393355" cy="1288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4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Diogenes" panose="02000605040000020004" pitchFamily="2" charset="0"/>
              </a:rPr>
              <a:t>Athena</a:t>
            </a:r>
            <a:endParaRPr lang="en-US" sz="5400" dirty="0">
              <a:latin typeface="Diogenes" panose="02000605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4836" y="2022763"/>
            <a:ext cx="4384964" cy="41541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Diogenes" panose="02000605040000020004" pitchFamily="2" charset="0"/>
              </a:rPr>
              <a:t>Athena is the goddess </a:t>
            </a:r>
            <a:r>
              <a:rPr lang="en-US" sz="3200" dirty="0">
                <a:latin typeface="Diogenes" panose="02000605040000020004" pitchFamily="2" charset="0"/>
              </a:rPr>
              <a:t>of wisdom, </a:t>
            </a:r>
            <a:r>
              <a:rPr lang="en-US" sz="3200" dirty="0" smtClean="0">
                <a:latin typeface="Diogenes" panose="02000605040000020004" pitchFamily="2" charset="0"/>
              </a:rPr>
              <a:t>reason, </a:t>
            </a:r>
            <a:r>
              <a:rPr lang="en-US" sz="3200" dirty="0">
                <a:latin typeface="Diogenes" panose="02000605040000020004" pitchFamily="2" charset="0"/>
              </a:rPr>
              <a:t>arts and literature. </a:t>
            </a:r>
            <a:endParaRPr lang="en-US" sz="3200" dirty="0" smtClean="0">
              <a:latin typeface="Diogenes" panose="02000605040000020004" pitchFamily="2" charset="0"/>
            </a:endParaRPr>
          </a:p>
          <a:p>
            <a:pPr marL="0" indent="0">
              <a:buNone/>
            </a:pPr>
            <a:endParaRPr lang="en-US" sz="3200" dirty="0">
              <a:latin typeface="Diogenes" panose="0200060504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42" y="1660380"/>
            <a:ext cx="3340389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-able or -</a:t>
            </a:r>
            <a:r>
              <a:rPr lang="en-US" sz="6000" b="1" dirty="0" err="1" smtClean="0">
                <a:latin typeface="Diogenes" panose="02000605040000020004" pitchFamily="2" charset="0"/>
              </a:rPr>
              <a:t>ible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can be done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Examples:</a:t>
            </a:r>
          </a:p>
          <a:p>
            <a:pPr marL="457200" lvl="1" indent="0">
              <a:buNone/>
            </a:pPr>
            <a:r>
              <a:rPr lang="en-US" sz="3600" dirty="0" smtClean="0"/>
              <a:t>Comfort</a:t>
            </a:r>
            <a:r>
              <a:rPr lang="en-US" sz="3600" u="sng" dirty="0" smtClean="0"/>
              <a:t>able</a:t>
            </a:r>
            <a:r>
              <a:rPr lang="en-US" sz="3600" dirty="0" smtClean="0"/>
              <a:t>- to be in comfort</a:t>
            </a:r>
          </a:p>
          <a:p>
            <a:pPr marL="457200" lvl="1" indent="0">
              <a:buNone/>
            </a:pPr>
            <a:r>
              <a:rPr lang="en-US" sz="3600" dirty="0" smtClean="0"/>
              <a:t>Reus</a:t>
            </a:r>
            <a:r>
              <a:rPr lang="en-US" sz="3600" u="sng" dirty="0" smtClean="0"/>
              <a:t>able</a:t>
            </a:r>
            <a:r>
              <a:rPr lang="en-US" sz="3600" dirty="0" smtClean="0"/>
              <a:t>- can be used again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Athena</a:t>
            </a:r>
            <a:endParaRPr lang="en-US" dirty="0">
              <a:latin typeface="Diogenes" panose="02000605040000020004" pitchFamily="2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0693093" y="15210"/>
            <a:ext cx="643255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Audi- 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hear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Examples:</a:t>
            </a:r>
            <a:endParaRPr lang="en-US" sz="4000" b="1" dirty="0"/>
          </a:p>
          <a:p>
            <a:pPr marL="457200" lvl="1" indent="0">
              <a:buNone/>
            </a:pPr>
            <a:r>
              <a:rPr lang="en-US" sz="3600" b="1" dirty="0" smtClean="0"/>
              <a:t>Audible- can be heard</a:t>
            </a:r>
          </a:p>
          <a:p>
            <a:pPr marL="457200" lvl="1" indent="0">
              <a:buNone/>
            </a:pPr>
            <a:r>
              <a:rPr lang="en-US" sz="3600" b="1" dirty="0" smtClean="0"/>
              <a:t>Audio- sound</a:t>
            </a:r>
          </a:p>
          <a:p>
            <a:pPr marL="457200" lvl="1" indent="0">
              <a:buNone/>
            </a:pPr>
            <a:endParaRPr lang="en-US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Athena</a:t>
            </a:r>
            <a:endParaRPr lang="en-US" dirty="0">
              <a:latin typeface="Diogenes" panose="02000605040000020004" pitchFamily="2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0693093" y="15210"/>
            <a:ext cx="643255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Art- 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skill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Examples:</a:t>
            </a:r>
          </a:p>
          <a:p>
            <a:pPr marL="457200" lvl="1" indent="0">
              <a:buNone/>
            </a:pPr>
            <a:r>
              <a:rPr lang="en-US" sz="3600" u="sng" dirty="0"/>
              <a:t>art</a:t>
            </a:r>
            <a:r>
              <a:rPr lang="en-US" sz="3600" dirty="0"/>
              <a:t>ifact - object made by a person's </a:t>
            </a:r>
            <a:r>
              <a:rPr lang="en-US" sz="3600" dirty="0" smtClean="0"/>
              <a:t>skill</a:t>
            </a:r>
          </a:p>
          <a:p>
            <a:pPr marL="457200" lvl="1" indent="0">
              <a:buNone/>
            </a:pPr>
            <a:r>
              <a:rPr lang="en-US" sz="3600" u="sng" dirty="0" smtClean="0"/>
              <a:t>art</a:t>
            </a:r>
            <a:r>
              <a:rPr lang="en-US" sz="3600" dirty="0" smtClean="0"/>
              <a:t>isan </a:t>
            </a:r>
            <a:r>
              <a:rPr lang="en-US" sz="3600" dirty="0"/>
              <a:t>- a person skilled in a </a:t>
            </a:r>
            <a:r>
              <a:rPr lang="en-US" sz="3600" dirty="0" smtClean="0"/>
              <a:t>craft</a:t>
            </a:r>
          </a:p>
          <a:p>
            <a:pPr marL="457200" lvl="1" indent="0">
              <a:buNone/>
            </a:pPr>
            <a:r>
              <a:rPr lang="en-US" sz="3600" u="sng" dirty="0" smtClean="0"/>
              <a:t>art</a:t>
            </a:r>
            <a:r>
              <a:rPr lang="en-US" sz="3600" dirty="0" smtClean="0"/>
              <a:t>ist </a:t>
            </a:r>
            <a:r>
              <a:rPr lang="en-US" sz="3600" dirty="0"/>
              <a:t>- a person who creates skillfully</a:t>
            </a:r>
            <a:endParaRPr lang="en-US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Athena</a:t>
            </a:r>
            <a:endParaRPr lang="en-US" dirty="0">
              <a:latin typeface="Diogenes" panose="02000605040000020004" pitchFamily="2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0693093" y="15210"/>
            <a:ext cx="643255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Diogenes" panose="02000605040000020004" pitchFamily="2" charset="0"/>
              </a:rPr>
              <a:t>Bibli</a:t>
            </a:r>
            <a:r>
              <a:rPr lang="en-US" sz="6000" b="1" dirty="0" smtClean="0">
                <a:latin typeface="Diogenes" panose="02000605040000020004" pitchFamily="2" charset="0"/>
              </a:rPr>
              <a:t>(o)- 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book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Examples:</a:t>
            </a:r>
          </a:p>
          <a:p>
            <a:pPr marL="457200" lvl="1" indent="0">
              <a:buNone/>
            </a:pPr>
            <a:r>
              <a:rPr lang="en-US" sz="3600" u="sng" dirty="0"/>
              <a:t>biblio</a:t>
            </a:r>
            <a:r>
              <a:rPr lang="en-US" sz="3600" dirty="0"/>
              <a:t>graphy - a list of books used as sources; </a:t>
            </a:r>
            <a:r>
              <a:rPr lang="en-US" sz="3600" u="sng" dirty="0" smtClean="0"/>
              <a:t>biblio</a:t>
            </a:r>
            <a:r>
              <a:rPr lang="en-US" sz="3600" dirty="0" smtClean="0"/>
              <a:t>phile </a:t>
            </a:r>
            <a:r>
              <a:rPr lang="en-US" sz="3600" dirty="0"/>
              <a:t>- a person who loves books</a:t>
            </a:r>
            <a:endParaRPr lang="en-US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Athena</a:t>
            </a:r>
            <a:endParaRPr lang="en-US" dirty="0">
              <a:latin typeface="Diogenes" panose="02000605040000020004" pitchFamily="2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0693093" y="15210"/>
            <a:ext cx="643255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In-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</a:t>
            </a:r>
            <a:r>
              <a:rPr lang="en-US" sz="4000" dirty="0" smtClean="0"/>
              <a:t> not</a:t>
            </a:r>
            <a:endParaRPr lang="en-US" sz="4000" b="1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Examples:</a:t>
            </a:r>
          </a:p>
          <a:p>
            <a:pPr marL="457200" lvl="1" indent="0">
              <a:buNone/>
            </a:pPr>
            <a:r>
              <a:rPr lang="en-US" sz="3600" u="sng" dirty="0"/>
              <a:t>in</a:t>
            </a:r>
            <a:r>
              <a:rPr lang="en-US" sz="3600" dirty="0"/>
              <a:t>appropriate - not </a:t>
            </a:r>
            <a:r>
              <a:rPr lang="en-US" sz="3600" dirty="0" smtClean="0"/>
              <a:t>appropriate</a:t>
            </a:r>
          </a:p>
          <a:p>
            <a:pPr marL="457200" lvl="1" indent="0">
              <a:buNone/>
            </a:pPr>
            <a:r>
              <a:rPr lang="en-US" sz="3600" u="sng" dirty="0" smtClean="0"/>
              <a:t>In</a:t>
            </a:r>
            <a:r>
              <a:rPr lang="en-US" sz="3600" dirty="0" smtClean="0"/>
              <a:t>describable- not able to be described </a:t>
            </a:r>
          </a:p>
          <a:p>
            <a:pPr marL="457200" lvl="1" indent="0">
              <a:buNone/>
            </a:pPr>
            <a:endParaRPr lang="en-US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Athena</a:t>
            </a:r>
            <a:endParaRPr lang="en-US" dirty="0">
              <a:latin typeface="Diogenes" panose="02000605040000020004" pitchFamily="2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0693093" y="15210"/>
            <a:ext cx="643255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055" y="552138"/>
            <a:ext cx="103632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 smtClean="0">
                <a:latin typeface="Diogenes" panose="02000605040000020004" pitchFamily="2" charset="0"/>
              </a:rPr>
              <a:t>The Formation of English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4810" y="1672473"/>
            <a:ext cx="4800600" cy="449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Latin was spoken by Romans</a:t>
            </a:r>
          </a:p>
          <a:p>
            <a:pPr eaLnBrk="1" hangingPunct="1"/>
            <a:r>
              <a:rPr lang="en-US" altLang="en-US" dirty="0"/>
              <a:t>Romans conquered most of Europe</a:t>
            </a:r>
          </a:p>
          <a:p>
            <a:pPr eaLnBrk="1" hangingPunct="1"/>
            <a:r>
              <a:rPr lang="en-US" altLang="en-US" dirty="0"/>
              <a:t>Latin spoken in different areas of Europe developed into Italian, French, Spanish, Portuguese.</a:t>
            </a:r>
          </a:p>
          <a:p>
            <a:pPr eaLnBrk="1" hangingPunct="1"/>
            <a:r>
              <a:rPr lang="en-US" altLang="en-US" dirty="0"/>
              <a:t>These languages are called “Sister Languages” because they all developed from the same language, Latin.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8196" name="Picture 4" descr="danc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9876" y="1657483"/>
            <a:ext cx="2601053" cy="4838433"/>
          </a:xfrm>
          <a:noFill/>
        </p:spPr>
      </p:pic>
    </p:spTree>
    <p:extLst>
      <p:ext uri="{BB962C8B-B14F-4D97-AF65-F5344CB8AC3E}">
        <p14:creationId xmlns:p14="http://schemas.microsoft.com/office/powerpoint/2010/main" val="15429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Multi-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 </a:t>
            </a:r>
            <a:r>
              <a:rPr lang="en-US" sz="4000" dirty="0" smtClean="0"/>
              <a:t>many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Examples:</a:t>
            </a:r>
          </a:p>
          <a:p>
            <a:pPr marL="457200" lvl="1" indent="0">
              <a:buNone/>
            </a:pPr>
            <a:r>
              <a:rPr lang="en-US" sz="3600" u="sng" dirty="0"/>
              <a:t>multi</a:t>
            </a:r>
            <a:r>
              <a:rPr lang="en-US" sz="3600" dirty="0"/>
              <a:t>colored - having many </a:t>
            </a:r>
            <a:r>
              <a:rPr lang="en-US" sz="3600" dirty="0" smtClean="0"/>
              <a:t>colors</a:t>
            </a:r>
          </a:p>
          <a:p>
            <a:pPr marL="457200" lvl="1" indent="0">
              <a:buNone/>
            </a:pPr>
            <a:r>
              <a:rPr lang="en-US" sz="3600" u="sng" dirty="0" smtClean="0"/>
              <a:t>multi</a:t>
            </a:r>
            <a:r>
              <a:rPr lang="en-US" sz="3600" dirty="0" smtClean="0"/>
              <a:t>media </a:t>
            </a:r>
            <a:r>
              <a:rPr lang="en-US" sz="3600" dirty="0"/>
              <a:t>- using a range of </a:t>
            </a:r>
            <a:r>
              <a:rPr lang="en-US" sz="3600" dirty="0" smtClean="0"/>
              <a:t>media</a:t>
            </a:r>
          </a:p>
          <a:p>
            <a:pPr marL="457200" lvl="1" indent="0">
              <a:buNone/>
            </a:pPr>
            <a:r>
              <a:rPr lang="en-US" sz="3600" u="sng" dirty="0" smtClean="0"/>
              <a:t>multi</a:t>
            </a:r>
            <a:r>
              <a:rPr lang="en-US" sz="3600" dirty="0" smtClean="0"/>
              <a:t>tasking </a:t>
            </a:r>
            <a:r>
              <a:rPr lang="en-US" sz="3600" dirty="0"/>
              <a:t>- doing many things at once.</a:t>
            </a:r>
            <a:endParaRPr 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Athena</a:t>
            </a:r>
            <a:endParaRPr lang="en-US" dirty="0">
              <a:latin typeface="Diogenes" panose="02000605040000020004" pitchFamily="2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0693093" y="15210"/>
            <a:ext cx="643255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Diogenes" panose="02000605040000020004" pitchFamily="2" charset="0"/>
              </a:rPr>
              <a:t>Psych(o)-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</a:t>
            </a:r>
            <a:r>
              <a:rPr lang="en-US" sz="4000" dirty="0" smtClean="0"/>
              <a:t> mind, mental</a:t>
            </a:r>
            <a:endParaRPr lang="en-US" sz="4000" b="1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Examples:</a:t>
            </a:r>
          </a:p>
          <a:p>
            <a:pPr marL="457200" lvl="1" indent="0">
              <a:buNone/>
            </a:pPr>
            <a:r>
              <a:rPr lang="en-US" sz="3600" u="sng" dirty="0"/>
              <a:t>psych</a:t>
            </a:r>
            <a:r>
              <a:rPr lang="en-US" sz="3600" dirty="0"/>
              <a:t>e - the human spirit or </a:t>
            </a:r>
            <a:r>
              <a:rPr lang="en-US" sz="3600" dirty="0" smtClean="0"/>
              <a:t>soul</a:t>
            </a:r>
          </a:p>
          <a:p>
            <a:pPr marL="457200" lvl="1" indent="0">
              <a:buNone/>
            </a:pPr>
            <a:r>
              <a:rPr lang="en-US" sz="3600" u="sng" dirty="0" smtClean="0"/>
              <a:t>psych</a:t>
            </a:r>
            <a:r>
              <a:rPr lang="en-US" sz="3600" dirty="0" smtClean="0"/>
              <a:t>ic </a:t>
            </a:r>
            <a:r>
              <a:rPr lang="en-US" sz="3600" dirty="0"/>
              <a:t>- relating to the human mind or someone who has supernatural mental </a:t>
            </a:r>
            <a:r>
              <a:rPr lang="en-US" sz="3600" dirty="0" smtClean="0"/>
              <a:t>abilities</a:t>
            </a:r>
          </a:p>
          <a:p>
            <a:pPr marL="457200" lvl="1" indent="0">
              <a:buNone/>
            </a:pPr>
            <a:r>
              <a:rPr lang="en-US" sz="3600" u="sng" dirty="0" smtClean="0"/>
              <a:t>psycho</a:t>
            </a:r>
            <a:r>
              <a:rPr lang="en-US" sz="3600" dirty="0" smtClean="0"/>
              <a:t>logy </a:t>
            </a:r>
            <a:r>
              <a:rPr lang="en-US" sz="3600" dirty="0"/>
              <a:t>- the study of the mind.</a:t>
            </a:r>
            <a:endParaRPr 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Athena</a:t>
            </a:r>
            <a:endParaRPr lang="en-US" dirty="0">
              <a:latin typeface="Diogenes" panose="02000605040000020004" pitchFamily="2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0693093" y="15210"/>
            <a:ext cx="643255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Diogenes" panose="02000605040000020004" pitchFamily="2" charset="0"/>
              </a:rPr>
              <a:t>Struct</a:t>
            </a:r>
            <a:r>
              <a:rPr lang="en-US" sz="6000" b="1" dirty="0" smtClean="0">
                <a:latin typeface="Diogenes" panose="02000605040000020004" pitchFamily="2" charset="0"/>
              </a:rPr>
              <a:t>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Meaning:</a:t>
            </a:r>
            <a:r>
              <a:rPr lang="en-US" sz="4000" dirty="0" smtClean="0"/>
              <a:t> build</a:t>
            </a:r>
            <a:endParaRPr lang="en-US" sz="4000" b="1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Examples:</a:t>
            </a:r>
          </a:p>
          <a:p>
            <a:pPr marL="457200" lvl="1" indent="0">
              <a:buNone/>
            </a:pPr>
            <a:r>
              <a:rPr lang="en-US" sz="3600" dirty="0"/>
              <a:t>con</a:t>
            </a:r>
            <a:r>
              <a:rPr lang="en-US" sz="3600" u="sng" dirty="0"/>
              <a:t>struct</a:t>
            </a:r>
            <a:r>
              <a:rPr lang="en-US" sz="3600" dirty="0"/>
              <a:t> - to </a:t>
            </a:r>
            <a:r>
              <a:rPr lang="en-US" sz="3600" dirty="0" smtClean="0"/>
              <a:t>build</a:t>
            </a:r>
          </a:p>
          <a:p>
            <a:pPr marL="457200" lvl="1" indent="0">
              <a:buNone/>
            </a:pPr>
            <a:r>
              <a:rPr lang="en-US" sz="3600" dirty="0" smtClean="0"/>
              <a:t>de</a:t>
            </a:r>
            <a:r>
              <a:rPr lang="en-US" sz="3600" u="sng" dirty="0" smtClean="0"/>
              <a:t>struct</a:t>
            </a:r>
            <a:r>
              <a:rPr lang="en-US" sz="3600" dirty="0" smtClean="0"/>
              <a:t>ion </a:t>
            </a:r>
            <a:r>
              <a:rPr lang="en-US" sz="3600" dirty="0"/>
              <a:t>- the act of destroying something that was </a:t>
            </a:r>
            <a:r>
              <a:rPr lang="en-US" sz="3600" dirty="0" smtClean="0"/>
              <a:t>built</a:t>
            </a:r>
          </a:p>
          <a:p>
            <a:pPr marL="457200" lvl="1" indent="0">
              <a:buNone/>
            </a:pPr>
            <a:r>
              <a:rPr lang="en-US" sz="3600" u="sng" dirty="0" smtClean="0"/>
              <a:t>struct</a:t>
            </a:r>
            <a:r>
              <a:rPr lang="en-US" sz="3600" dirty="0" smtClean="0"/>
              <a:t>ure </a:t>
            </a:r>
            <a:r>
              <a:rPr lang="en-US" sz="3600" dirty="0"/>
              <a:t>- something built; infrastructure - underlying framework of a system.</a:t>
            </a:r>
            <a:endParaRPr 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Athena</a:t>
            </a:r>
            <a:endParaRPr lang="en-US" dirty="0">
              <a:latin typeface="Diogenes" panose="02000605040000020004" pitchFamily="2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0693093" y="15210"/>
            <a:ext cx="643255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23" y="355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Diogenes" panose="02000605040000020004" pitchFamily="2" charset="0"/>
              </a:rPr>
              <a:t>Voc</a:t>
            </a:r>
            <a:r>
              <a:rPr lang="en-US" sz="6000" b="1" dirty="0" smtClean="0">
                <a:latin typeface="Diogenes" panose="02000605040000020004" pitchFamily="2" charset="0"/>
              </a:rPr>
              <a:t>-</a:t>
            </a:r>
            <a:endParaRPr lang="en-US" sz="6000" b="1" dirty="0">
              <a:latin typeface="Diogenes" panose="02000605040000020004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38940" y="1825624"/>
            <a:ext cx="9984683" cy="438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Meaning:</a:t>
            </a:r>
            <a:r>
              <a:rPr lang="en-US" sz="4000" dirty="0" smtClean="0"/>
              <a:t> voice, call</a:t>
            </a:r>
            <a:endParaRPr lang="en-US" sz="4000" b="1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Examples:</a:t>
            </a:r>
          </a:p>
          <a:p>
            <a:pPr marL="457200" lvl="1" indent="0">
              <a:buNone/>
            </a:pPr>
            <a:r>
              <a:rPr lang="en-US" sz="3600" dirty="0"/>
              <a:t>ad</a:t>
            </a:r>
            <a:r>
              <a:rPr lang="en-US" sz="3600" u="sng" dirty="0"/>
              <a:t>voc</a:t>
            </a:r>
            <a:r>
              <a:rPr lang="en-US" sz="3600" dirty="0"/>
              <a:t>ate - to speak in favor </a:t>
            </a:r>
            <a:r>
              <a:rPr lang="en-US" sz="3600" dirty="0" smtClean="0"/>
              <a:t>of</a:t>
            </a:r>
          </a:p>
          <a:p>
            <a:pPr marL="457200" lvl="1" indent="0">
              <a:buNone/>
            </a:pPr>
            <a:r>
              <a:rPr lang="en-US" sz="3600" u="sng" dirty="0" smtClean="0"/>
              <a:t>voc</a:t>
            </a:r>
            <a:r>
              <a:rPr lang="en-US" sz="3600" dirty="0" smtClean="0"/>
              <a:t>alize </a:t>
            </a:r>
            <a:r>
              <a:rPr lang="en-US" sz="3600" dirty="0"/>
              <a:t>- to produce with your voice.</a:t>
            </a:r>
            <a:endParaRPr lang="en-US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415666" y="1307160"/>
            <a:ext cx="113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Diogenes" panose="02000605040000020004" pitchFamily="2" charset="0"/>
              </a:rPr>
              <a:t>Athena</a:t>
            </a:r>
            <a:endParaRPr lang="en-US" dirty="0">
              <a:latin typeface="Diogenes" panose="02000605040000020004" pitchFamily="2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0693093" y="15210"/>
            <a:ext cx="643255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2895" y="198437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>
                <a:latin typeface="Diogenes" panose="02000605040000020004" pitchFamily="2" charset="0"/>
              </a:rPr>
              <a:t>Word Invasion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399" y="1524000"/>
            <a:ext cx="8780489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In 1066, William the Conqueror invaded England, and he spoke French, a language derived from Latin. </a:t>
            </a:r>
          </a:p>
          <a:p>
            <a:pPr eaLnBrk="1" hangingPunct="1"/>
            <a:r>
              <a:rPr lang="en-US" altLang="en-US" sz="3200" dirty="0" smtClean="0"/>
              <a:t>Now approximately 60% of English words are borrowed from French</a:t>
            </a:r>
          </a:p>
          <a:p>
            <a:pPr eaLnBrk="1" hangingPunct="1"/>
            <a:r>
              <a:rPr lang="en-US" altLang="en-US" sz="3200" dirty="0" smtClean="0"/>
              <a:t>Monks from Rome also brought Latin terms.</a:t>
            </a:r>
          </a:p>
          <a:p>
            <a:pPr eaLnBrk="1" hangingPunct="1"/>
            <a:r>
              <a:rPr lang="en-US" altLang="en-US" sz="3200" dirty="0" smtClean="0"/>
              <a:t>During the 17th &amp; 18</a:t>
            </a:r>
            <a:r>
              <a:rPr lang="en-US" altLang="en-US" sz="3200" baseline="30000" dirty="0" smtClean="0"/>
              <a:t>th</a:t>
            </a:r>
            <a:r>
              <a:rPr lang="en-US" altLang="en-US" sz="3200" dirty="0" smtClean="0"/>
              <a:t> centuries, English was seen as imperfect and Latin was seen as perfect so to use  Latin words in place of English was seen as a good practice</a:t>
            </a:r>
          </a:p>
        </p:txBody>
      </p:sp>
    </p:spTree>
    <p:extLst>
      <p:ext uri="{BB962C8B-B14F-4D97-AF65-F5344CB8AC3E}">
        <p14:creationId xmlns:p14="http://schemas.microsoft.com/office/powerpoint/2010/main" val="13004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7905" y="275184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>
                <a:latin typeface="Diogenes" panose="02000605040000020004" pitchFamily="2" charset="0"/>
              </a:rPr>
              <a:t>Professional Vocabulary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Latin is used by doctors, attorneys, religious leaders, and other professions.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The Catholic church conducted all masses entirely in </a:t>
            </a:r>
            <a:r>
              <a:rPr lang="en-US" altLang="en-US" dirty="0" smtClean="0"/>
              <a:t>Latin </a:t>
            </a:r>
            <a:r>
              <a:rPr lang="en-US" altLang="en-US" dirty="0"/>
              <a:t>until 1969.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Many </a:t>
            </a:r>
            <a:r>
              <a:rPr lang="en-US" altLang="en-US" dirty="0" smtClean="0"/>
              <a:t>Latin </a:t>
            </a:r>
            <a:r>
              <a:rPr lang="en-US" altLang="en-US" dirty="0"/>
              <a:t>drama/comedy authors adopted plots, characters, and other ideas from the </a:t>
            </a:r>
            <a:r>
              <a:rPr lang="en-US" altLang="en-US" dirty="0" smtClean="0"/>
              <a:t>Greeks. 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Latin </a:t>
            </a:r>
            <a:r>
              <a:rPr lang="en-US" altLang="en-US" dirty="0"/>
              <a:t>was used frequently to write scientific and philosophical texts until the late 1800's because of its grammatical </a:t>
            </a:r>
            <a:r>
              <a:rPr lang="en-US" altLang="en-US" dirty="0" smtClean="0"/>
              <a:t>flexibility. </a:t>
            </a: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07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7807" y="245204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>
                <a:latin typeface="Diogenes" panose="02000605040000020004" pitchFamily="2" charset="0"/>
              </a:rPr>
              <a:t>Examples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2462" y="1915566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“</a:t>
            </a:r>
            <a:r>
              <a:rPr lang="en-US" altLang="en-US" sz="3600" dirty="0" err="1" smtClean="0"/>
              <a:t>scapul</a:t>
            </a:r>
            <a:r>
              <a:rPr lang="en-US" altLang="en-US" sz="3600" dirty="0" smtClean="0"/>
              <a:t> stat”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=immediately”</a:t>
            </a:r>
          </a:p>
          <a:p>
            <a:pPr eaLnBrk="1" hangingPunct="1"/>
            <a:r>
              <a:rPr lang="en-US" altLang="en-US" sz="3600" dirty="0" smtClean="0"/>
              <a:t>“Et cetera” or etc. =and otherwise</a:t>
            </a:r>
          </a:p>
          <a:p>
            <a:pPr eaLnBrk="1" hangingPunct="1"/>
            <a:r>
              <a:rPr lang="en-US" altLang="en-US" sz="3600" dirty="0" smtClean="0"/>
              <a:t>“&amp;”= and</a:t>
            </a:r>
          </a:p>
          <a:p>
            <a:pPr eaLnBrk="1" hangingPunct="1"/>
            <a:r>
              <a:rPr lang="en-US" altLang="en-US" sz="3600" dirty="0" smtClean="0"/>
              <a:t>“pro bono”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=for the good</a:t>
            </a:r>
          </a:p>
          <a:p>
            <a:pPr eaLnBrk="1" hangingPunct="1"/>
            <a:r>
              <a:rPr lang="en-US" altLang="en-US" sz="3600" dirty="0" smtClean="0"/>
              <a:t>“</a:t>
            </a:r>
            <a:r>
              <a:rPr lang="en-US" altLang="en-US" sz="3600" dirty="0" err="1" smtClean="0"/>
              <a:t>Canus</a:t>
            </a:r>
            <a:r>
              <a:rPr lang="en-US" altLang="en-US" sz="3600" dirty="0" smtClean="0"/>
              <a:t>” (Canine)	=dog</a:t>
            </a:r>
          </a:p>
        </p:txBody>
      </p:sp>
    </p:spTree>
    <p:extLst>
      <p:ext uri="{BB962C8B-B14F-4D97-AF65-F5344CB8AC3E}">
        <p14:creationId xmlns:p14="http://schemas.microsoft.com/office/powerpoint/2010/main" val="24395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362855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>
                <a:latin typeface="Diogenes" panose="02000605040000020004" pitchFamily="2" charset="0"/>
              </a:rPr>
              <a:t>Parts of a Word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62855" y="1364105"/>
            <a:ext cx="10164581" cy="4590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/>
              <a:t>We know that words are broken into parts that help us figure out their meaning:</a:t>
            </a:r>
            <a:br>
              <a:rPr lang="en-US" altLang="en-US" sz="3200" dirty="0"/>
            </a:br>
            <a:r>
              <a:rPr lang="en-US" altLang="en-US" sz="3200" dirty="0"/>
              <a:t> </a:t>
            </a:r>
          </a:p>
          <a:p>
            <a:pPr lvl="1"/>
            <a:r>
              <a:rPr lang="en-US" altLang="en-US" sz="3600" b="1" i="1" dirty="0" smtClean="0">
                <a:solidFill>
                  <a:schemeClr val="accent5">
                    <a:lumMod val="75000"/>
                  </a:schemeClr>
                </a:solidFill>
              </a:rPr>
              <a:t>Root</a:t>
            </a:r>
            <a:r>
              <a:rPr lang="en-US" altLang="en-US" sz="3600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altLang="en-US" sz="3600" dirty="0" smtClean="0"/>
              <a:t> contains the core meaning of the word.</a:t>
            </a:r>
          </a:p>
          <a:p>
            <a:pPr lvl="1"/>
            <a:r>
              <a:rPr lang="en-US" altLang="en-US" sz="3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Prefix- </a:t>
            </a:r>
            <a:r>
              <a:rPr lang="en-US" altLang="en-US" sz="3600" dirty="0" smtClean="0"/>
              <a:t>placed at the beginning of a word to change its meaning. </a:t>
            </a:r>
          </a:p>
          <a:p>
            <a:pPr lvl="1"/>
            <a:r>
              <a:rPr lang="en-US" altLang="en-US" sz="36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Suffix-</a:t>
            </a:r>
            <a:r>
              <a:rPr lang="en-US" altLang="en-US" sz="3600" dirty="0" smtClean="0"/>
              <a:t> placed at the end of a word to change its meaning. </a:t>
            </a:r>
          </a:p>
        </p:txBody>
      </p:sp>
    </p:spTree>
    <p:extLst>
      <p:ext uri="{BB962C8B-B14F-4D97-AF65-F5344CB8AC3E}">
        <p14:creationId xmlns:p14="http://schemas.microsoft.com/office/powerpoint/2010/main" val="42544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066800"/>
            <a:ext cx="35814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Prefixes: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b="1" i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un-    </a:t>
            </a:r>
            <a:r>
              <a:rPr lang="en-US" alt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undo</a:t>
            </a:r>
            <a:endParaRPr lang="en-US" altLang="en-US" b="1" i="1" dirty="0" smtClean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b="1" i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re-     </a:t>
            </a:r>
            <a:r>
              <a:rPr lang="en-US" alt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refill</a:t>
            </a:r>
            <a:endParaRPr lang="en-US" altLang="en-US" b="1" i="1" dirty="0" smtClean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b="1" i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pro-   </a:t>
            </a:r>
            <a:r>
              <a:rPr lang="en-US" alt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</a:t>
            </a:r>
            <a:r>
              <a:rPr lang="en-US" alt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forward</a:t>
            </a:r>
            <a:endParaRPr lang="en-US" altLang="en-US" b="1" dirty="0" smtClean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 b="1" i="1" dirty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 i="1" dirty="0">
                <a:solidFill>
                  <a:srgbClr val="008000"/>
                </a:solidFill>
              </a:rPr>
              <a:t>Prefixes</a:t>
            </a:r>
            <a:r>
              <a:rPr lang="en-US" altLang="en-US" sz="2000" i="1" dirty="0"/>
              <a:t> are at the</a:t>
            </a:r>
            <a:r>
              <a:rPr lang="en-US" altLang="en-US" sz="2000" b="1" i="1" dirty="0">
                <a:solidFill>
                  <a:srgbClr val="0066CC"/>
                </a:solidFill>
              </a:rPr>
              <a:t> </a:t>
            </a:r>
            <a:r>
              <a:rPr lang="en-US" altLang="en-US" sz="2000" b="1" i="1" dirty="0">
                <a:solidFill>
                  <a:srgbClr val="008000"/>
                </a:solidFill>
              </a:rPr>
              <a:t>beginning</a:t>
            </a:r>
            <a:r>
              <a:rPr lang="en-US" altLang="en-US" sz="2000" b="1" i="1" dirty="0">
                <a:solidFill>
                  <a:srgbClr val="0066CC"/>
                </a:solidFill>
              </a:rPr>
              <a:t> </a:t>
            </a:r>
            <a:r>
              <a:rPr lang="en-US" altLang="en-US" sz="2000" i="1" dirty="0"/>
              <a:t>of words.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 i="1" dirty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 i="1" dirty="0"/>
              <a:t>       </a:t>
            </a:r>
            <a:r>
              <a:rPr lang="en-US" altLang="en-US" sz="2000" b="1" i="1" dirty="0">
                <a:solidFill>
                  <a:srgbClr val="008000"/>
                </a:solidFill>
              </a:rPr>
              <a:t>pre- </a:t>
            </a:r>
            <a:r>
              <a:rPr lang="en-US" altLang="en-US" sz="2000" i="1" dirty="0"/>
              <a:t>means before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i="1" dirty="0"/>
              <a:t>       </a:t>
            </a:r>
            <a:r>
              <a:rPr lang="en-US" altLang="en-US" sz="2000" b="1" i="1" dirty="0"/>
              <a:t>fix </a:t>
            </a:r>
            <a:r>
              <a:rPr lang="en-US" altLang="en-US" sz="2000" i="1" dirty="0"/>
              <a:t>  means attach, repair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1400" i="1" dirty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 i="1" dirty="0"/>
              <a:t>	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400" i="1" dirty="0"/>
              <a:t>		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19800" y="11430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Suffixes:</a:t>
            </a:r>
          </a:p>
          <a:p>
            <a:pPr fontAlgn="base">
              <a:lnSpc>
                <a:spcPct val="7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altLang="en-US" sz="3200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3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en-US" sz="3200" b="1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</a:t>
            </a:r>
            <a:r>
              <a:rPr lang="en-US" altLang="en-US" sz="3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alt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joyful</a:t>
            </a:r>
            <a:endParaRPr lang="en-US" altLang="en-US" sz="3200" b="1" i="1" dirty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lnSpc>
                <a:spcPct val="7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3200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3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en-US" sz="3200" b="1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</a:t>
            </a:r>
            <a:r>
              <a:rPr lang="en-US" altLang="en-US" sz="3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alt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sadly</a:t>
            </a:r>
            <a:endParaRPr lang="en-US" altLang="en-US" sz="3200" b="1" i="1" dirty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lnSpc>
                <a:spcPct val="7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3200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-ness  </a:t>
            </a:r>
            <a:r>
              <a:rPr lang="en-US" alt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kindness</a:t>
            </a:r>
            <a:endParaRPr lang="en-US" altLang="en-US" sz="3200" b="1" i="1" dirty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600" b="1" i="1" dirty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6600CC"/>
                </a:solidFill>
              </a:rPr>
              <a:t>Suffixes</a:t>
            </a:r>
            <a:r>
              <a:rPr lang="en-US" altLang="en-US" sz="2000" i="1" dirty="0">
                <a:solidFill>
                  <a:srgbClr val="000000"/>
                </a:solidFill>
              </a:rPr>
              <a:t> are at the </a:t>
            </a:r>
            <a:r>
              <a:rPr lang="en-US" altLang="en-US" sz="2000" b="1" i="1" dirty="0">
                <a:solidFill>
                  <a:srgbClr val="6600CC"/>
                </a:solidFill>
              </a:rPr>
              <a:t>end</a:t>
            </a:r>
            <a:r>
              <a:rPr lang="en-US" altLang="en-US" sz="2000" i="1" dirty="0">
                <a:solidFill>
                  <a:srgbClr val="000000"/>
                </a:solidFill>
              </a:rPr>
              <a:t> of words</a:t>
            </a:r>
            <a:r>
              <a:rPr lang="en-US" altLang="en-US" sz="1400" i="1" dirty="0">
                <a:solidFill>
                  <a:srgbClr val="000000"/>
                </a:solidFill>
              </a:rPr>
              <a:t>.</a:t>
            </a:r>
          </a:p>
          <a:p>
            <a:pPr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1400" i="1" dirty="0">
              <a:solidFill>
                <a:srgbClr val="000000"/>
              </a:solidFill>
            </a:endParaRPr>
          </a:p>
          <a:p>
            <a:pPr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400" i="1" dirty="0">
                <a:solidFill>
                  <a:srgbClr val="000000"/>
                </a:solidFill>
              </a:rPr>
              <a:t>     </a:t>
            </a:r>
          </a:p>
          <a:p>
            <a:pPr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</a:rPr>
              <a:t>So, “</a:t>
            </a:r>
            <a:r>
              <a:rPr lang="en-US" altLang="en-US" sz="2000" b="1" i="1" dirty="0">
                <a:solidFill>
                  <a:srgbClr val="008000"/>
                </a:solidFill>
              </a:rPr>
              <a:t>pre</a:t>
            </a:r>
            <a:r>
              <a:rPr lang="en-US" altLang="en-US" sz="2000" b="1" i="1" dirty="0">
                <a:solidFill>
                  <a:srgbClr val="6600CC"/>
                </a:solidFill>
              </a:rPr>
              <a:t>fix</a:t>
            </a:r>
            <a:r>
              <a:rPr lang="en-US" altLang="en-US" sz="2000" i="1" dirty="0">
                <a:solidFill>
                  <a:srgbClr val="000000"/>
                </a:solidFill>
              </a:rPr>
              <a:t>” means “attached before.”</a:t>
            </a:r>
          </a:p>
          <a:p>
            <a:pPr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1400" i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154" y="384748"/>
            <a:ext cx="10033416" cy="1143000"/>
          </a:xfrm>
        </p:spPr>
        <p:txBody>
          <a:bodyPr/>
          <a:lstStyle/>
          <a:p>
            <a:pPr algn="l"/>
            <a:r>
              <a:rPr lang="en-US" dirty="0" smtClean="0">
                <a:latin typeface="Diogenes" panose="02000605040000020004" pitchFamily="2" charset="0"/>
              </a:rPr>
              <a:t>Affixes</a:t>
            </a:r>
            <a:endParaRPr lang="en-US" dirty="0">
              <a:latin typeface="Diogenes" panose="02000605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10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  <a:cs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  <a:cs typeface="ＭＳ Ｐゴシック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1220</Words>
  <Application>Microsoft Office PowerPoint</Application>
  <PresentationFormat>Widescreen</PresentationFormat>
  <Paragraphs>351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Arial</vt:lpstr>
      <vt:lpstr>Arial (Body)</vt:lpstr>
      <vt:lpstr>Calibri</vt:lpstr>
      <vt:lpstr>Calibri Light</vt:lpstr>
      <vt:lpstr>DaunPenh</vt:lpstr>
      <vt:lpstr>Diogenes</vt:lpstr>
      <vt:lpstr>Office Theme</vt:lpstr>
      <vt:lpstr>Blank Presentation</vt:lpstr>
      <vt:lpstr>Greek and Latin Roots</vt:lpstr>
      <vt:lpstr>Where did they come from?</vt:lpstr>
      <vt:lpstr>Routes of English</vt:lpstr>
      <vt:lpstr>The Formation of English</vt:lpstr>
      <vt:lpstr>Word Invasion</vt:lpstr>
      <vt:lpstr>Professional Vocabulary</vt:lpstr>
      <vt:lpstr>Examples</vt:lpstr>
      <vt:lpstr>Parts of a Word</vt:lpstr>
      <vt:lpstr>Affixes</vt:lpstr>
      <vt:lpstr>A root is a set of letters that have meaning.  It is the most basic form. Affixes are added to the root to create a new word. </vt:lpstr>
      <vt:lpstr>English words can have all three parts:</vt:lpstr>
      <vt:lpstr>Importance</vt:lpstr>
      <vt:lpstr>Nike </vt:lpstr>
      <vt:lpstr>A/An-</vt:lpstr>
      <vt:lpstr>Anti-</vt:lpstr>
      <vt:lpstr>Bi-</vt:lpstr>
      <vt:lpstr>Bio-</vt:lpstr>
      <vt:lpstr>Cent(i)-</vt:lpstr>
      <vt:lpstr>-less</vt:lpstr>
      <vt:lpstr>Post-</vt:lpstr>
      <vt:lpstr>Pre-</vt:lpstr>
      <vt:lpstr>Sub-</vt:lpstr>
      <vt:lpstr>Un-</vt:lpstr>
      <vt:lpstr>Poseidon</vt:lpstr>
      <vt:lpstr>Aqua-</vt:lpstr>
      <vt:lpstr>Bene-</vt:lpstr>
      <vt:lpstr>dis</vt:lpstr>
      <vt:lpstr>Mal-</vt:lpstr>
      <vt:lpstr>Mis-</vt:lpstr>
      <vt:lpstr>-ness</vt:lpstr>
      <vt:lpstr>-or</vt:lpstr>
      <vt:lpstr>Re-</vt:lpstr>
      <vt:lpstr>Spec-</vt:lpstr>
      <vt:lpstr>Athena</vt:lpstr>
      <vt:lpstr>-able or -ible</vt:lpstr>
      <vt:lpstr>Audi- </vt:lpstr>
      <vt:lpstr>Art- </vt:lpstr>
      <vt:lpstr>Bibli(o)- </vt:lpstr>
      <vt:lpstr>In-</vt:lpstr>
      <vt:lpstr>Multi-</vt:lpstr>
      <vt:lpstr>Psych(o)-</vt:lpstr>
      <vt:lpstr>Struct-</vt:lpstr>
      <vt:lpstr>Voc-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and Latin Roots</dc:title>
  <dc:creator>Megan Towell</dc:creator>
  <cp:lastModifiedBy>ldaves</cp:lastModifiedBy>
  <cp:revision>41</cp:revision>
  <dcterms:created xsi:type="dcterms:W3CDTF">2016-10-06T15:58:48Z</dcterms:created>
  <dcterms:modified xsi:type="dcterms:W3CDTF">2016-10-31T16:36:03Z</dcterms:modified>
</cp:coreProperties>
</file>