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99"/>
    <a:srgbClr val="0099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3CBF1-F0CB-40B4-97B0-BE3A2C0E62AD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DD6CD-6C46-4DCE-8C03-4502EB7E1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4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DD6CD-6C46-4DCE-8C03-4502EB7E1E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76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9E19-B4FE-4A80-8355-ACC07C770E17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C287-F463-41D9-A2DB-EABF24F76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4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9E19-B4FE-4A80-8355-ACC07C770E17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C287-F463-41D9-A2DB-EABF24F76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9E19-B4FE-4A80-8355-ACC07C770E17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C287-F463-41D9-A2DB-EABF24F76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4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9E19-B4FE-4A80-8355-ACC07C770E17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C287-F463-41D9-A2DB-EABF24F76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3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9E19-B4FE-4A80-8355-ACC07C770E17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C287-F463-41D9-A2DB-EABF24F76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1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9E19-B4FE-4A80-8355-ACC07C770E17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C287-F463-41D9-A2DB-EABF24F76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2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9E19-B4FE-4A80-8355-ACC07C770E17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C287-F463-41D9-A2DB-EABF24F76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2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9E19-B4FE-4A80-8355-ACC07C770E17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C287-F463-41D9-A2DB-EABF24F76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6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9E19-B4FE-4A80-8355-ACC07C770E17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C287-F463-41D9-A2DB-EABF24F76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8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9E19-B4FE-4A80-8355-ACC07C770E17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C287-F463-41D9-A2DB-EABF24F76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9E19-B4FE-4A80-8355-ACC07C770E17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7C287-F463-41D9-A2DB-EABF24F76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0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A9E19-B4FE-4A80-8355-ACC07C770E17}" type="datetimeFigureOut">
              <a:rPr lang="en-US" smtClean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7C287-F463-41D9-A2DB-EABF24F76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0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Russian Revolution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4296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Facts</a:t>
            </a:r>
            <a:r>
              <a:rPr lang="en-US" b="1" dirty="0" smtClean="0"/>
              <a:t>: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Occurred between 1918-1921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Was fought between the Bolsheviks (Red Army) led by Vladimir Lenin and the White Army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Began after the execution of Czar Nicholas II</a:t>
            </a:r>
          </a:p>
          <a:p>
            <a:pPr marL="0" indent="0">
              <a:buNone/>
            </a:pPr>
            <a:r>
              <a:rPr lang="en-US" sz="2400" b="1" dirty="0" smtClean="0">
                <a:latin typeface="Baskerville Old Face" panose="02020602080505020303" pitchFamily="18" charset="0"/>
              </a:rPr>
              <a:t>I.   The Revolution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	</a:t>
            </a:r>
            <a:r>
              <a:rPr lang="en-US" sz="2400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A.  “A forcible overthrow of a government or social order 	       	       in favor of a new system”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	</a:t>
            </a:r>
            <a:r>
              <a:rPr lang="en-US" sz="2400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B.   The Russian people wanted a new government that 	      	       would grant to them: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	</a:t>
            </a:r>
            <a:r>
              <a:rPr lang="en-US" sz="2400" b="1" dirty="0" smtClean="0">
                <a:solidFill>
                  <a:srgbClr val="009900"/>
                </a:solidFill>
                <a:latin typeface="Baskerville Old Face" panose="02020602080505020303" pitchFamily="18" charset="0"/>
              </a:rPr>
              <a:t>a) Right to vote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	</a:t>
            </a:r>
            <a:r>
              <a:rPr lang="en-US" sz="2400" b="1" dirty="0" smtClean="0">
                <a:solidFill>
                  <a:srgbClr val="FF3300"/>
                </a:solidFill>
                <a:latin typeface="Baskerville Old Face" panose="02020602080505020303" pitchFamily="18" charset="0"/>
              </a:rPr>
              <a:t>b) Food</a:t>
            </a:r>
          </a:p>
          <a:p>
            <a:endParaRPr lang="en-US" dirty="0"/>
          </a:p>
        </p:txBody>
      </p:sp>
      <p:pic>
        <p:nvPicPr>
          <p:cNvPr id="1026" name="Picture 2" descr="C:\Users\Heather\AppData\Local\Microsoft\Windows\Temporary Internet Files\Content.IE5\86MXG0IE\fast-food-menu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029200"/>
            <a:ext cx="234696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8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u="sng" dirty="0" smtClean="0">
                <a:latin typeface="Baskerville Old Face" panose="02020602080505020303" pitchFamily="18" charset="0"/>
              </a:rPr>
              <a:t>II</a:t>
            </a:r>
            <a:r>
              <a:rPr lang="en-US" sz="3600" b="1" dirty="0" smtClean="0">
                <a:latin typeface="Baskerville Old Face" panose="02020602080505020303" pitchFamily="18" charset="0"/>
              </a:rPr>
              <a:t>.  </a:t>
            </a:r>
            <a:r>
              <a:rPr lang="en-US" sz="3600" b="1" u="sng" dirty="0" smtClean="0">
                <a:latin typeface="Baskerville Old Face" panose="02020602080505020303" pitchFamily="18" charset="0"/>
              </a:rPr>
              <a:t>Sharing of Power</a:t>
            </a:r>
            <a:r>
              <a:rPr lang="en-US" sz="2800" b="1" u="sng" dirty="0" smtClean="0"/>
              <a:t/>
            </a:r>
            <a:br>
              <a:rPr lang="en-US" sz="2800" b="1" u="sng" dirty="0" smtClean="0"/>
            </a:b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A. Bolsheviks (Petrograd Soviet) and the 	     Provisional Government</a:t>
            </a:r>
          </a:p>
          <a:p>
            <a:pPr marL="0" indent="0">
              <a:buNone/>
            </a:pPr>
            <a:r>
              <a:rPr lang="en-US" b="1" dirty="0">
                <a:latin typeface="Baskerville Old Face" panose="02020602080505020303" pitchFamily="18" charset="0"/>
              </a:rPr>
              <a:t>	</a:t>
            </a:r>
            <a:r>
              <a:rPr lang="en-US" b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B.  November 6-7, 1917</a:t>
            </a:r>
          </a:p>
          <a:p>
            <a:pPr marL="0" indent="0">
              <a:buNone/>
            </a:pPr>
            <a:r>
              <a:rPr lang="en-US" b="1" dirty="0">
                <a:latin typeface="Baskerville Old Face" panose="02020602080505020303" pitchFamily="18" charset="0"/>
              </a:rPr>
              <a:t>	</a:t>
            </a:r>
            <a:r>
              <a:rPr lang="en-US" b="1" dirty="0" smtClean="0">
                <a:latin typeface="Baskerville Old Face" panose="02020602080505020303" pitchFamily="18" charset="0"/>
              </a:rPr>
              <a:t>	</a:t>
            </a:r>
            <a:r>
              <a:rPr lang="en-US" b="1" dirty="0" smtClean="0">
                <a:solidFill>
                  <a:srgbClr val="009900"/>
                </a:solidFill>
                <a:latin typeface="Baskerville Old Face" panose="02020602080505020303" pitchFamily="18" charset="0"/>
              </a:rPr>
              <a:t>1) Bloodless coup de etat led by 			     Lenin overthrew the Provisional 		     government</a:t>
            </a:r>
          </a:p>
          <a:p>
            <a:pPr marL="0" indent="0">
              <a:buNone/>
            </a:pPr>
            <a:r>
              <a:rPr lang="en-US" b="1" dirty="0">
                <a:latin typeface="Baskerville Old Face" panose="02020602080505020303" pitchFamily="18" charset="0"/>
              </a:rPr>
              <a:t>	</a:t>
            </a:r>
            <a:r>
              <a:rPr lang="en-US" b="1" dirty="0" smtClean="0">
                <a:latin typeface="Baskerville Old Face" panose="02020602080505020303" pitchFamily="18" charset="0"/>
              </a:rPr>
              <a:t>	</a:t>
            </a:r>
            <a:r>
              <a:rPr lang="en-US" b="1" dirty="0" smtClean="0">
                <a:solidFill>
                  <a:srgbClr val="FF3300"/>
                </a:solidFill>
                <a:latin typeface="Baskerville Old Face" panose="02020602080505020303" pitchFamily="18" charset="0"/>
              </a:rPr>
              <a:t>2) Coup de etat</a:t>
            </a:r>
            <a:r>
              <a:rPr lang="en-US" b="1" dirty="0" smtClean="0">
                <a:latin typeface="Baskerville Old Face" panose="02020602080505020303" pitchFamily="18" charset="0"/>
              </a:rPr>
              <a:t>-overthrow of a 			     government by force</a:t>
            </a:r>
            <a:endParaRPr lang="en-US" b="1" dirty="0">
              <a:latin typeface="Baskerville Old Face" panose="02020602080505020303" pitchFamily="18" charset="0"/>
            </a:endParaRPr>
          </a:p>
        </p:txBody>
      </p:sp>
      <p:pic>
        <p:nvPicPr>
          <p:cNvPr id="2050" name="Picture 2" descr="C:\Users\Heather\AppData\Local\Microsoft\Windows\Temporary Internet Files\Content.IE5\CKB0LXCI\Leni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4876800"/>
            <a:ext cx="2438399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eather\AppData\Local\Microsoft\Windows\Temporary Internet Files\Content.IE5\T9WVVPX6\peace_bread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4876800"/>
            <a:ext cx="1714500" cy="162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9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800" b="1" dirty="0" smtClean="0">
                <a:solidFill>
                  <a:srgbClr val="800080"/>
                </a:solidFill>
                <a:latin typeface="Baskerville Old Face" panose="02020602080505020303" pitchFamily="18" charset="0"/>
              </a:rPr>
              <a:t>A.  Made up of politicians and men of the Duma 	      who wanted to form a “Free” Russian 	  	      government.</a:t>
            </a:r>
          </a:p>
          <a:p>
            <a:pPr marL="0" indent="0">
              <a:buNone/>
            </a:pPr>
            <a:r>
              <a:rPr lang="en-US" sz="2800" b="1" dirty="0">
                <a:latin typeface="Baskerville Old Face" panose="02020602080505020303" pitchFamily="18" charset="0"/>
              </a:rPr>
              <a:t>	</a:t>
            </a:r>
            <a:r>
              <a:rPr lang="en-US" sz="2800" b="1" dirty="0" smtClean="0">
                <a:solidFill>
                  <a:srgbClr val="000099"/>
                </a:solidFill>
                <a:latin typeface="Baskerville Old Face" panose="02020602080505020303" pitchFamily="18" charset="0"/>
              </a:rPr>
              <a:t>B. Alexander Kerensky</a:t>
            </a:r>
          </a:p>
          <a:p>
            <a:pPr marL="0" indent="0">
              <a:buNone/>
            </a:pPr>
            <a:r>
              <a:rPr lang="en-US" sz="2800" b="1" dirty="0">
                <a:latin typeface="Baskerville Old Face" panose="02020602080505020303" pitchFamily="18" charset="0"/>
              </a:rPr>
              <a:t>	</a:t>
            </a:r>
            <a:r>
              <a:rPr lang="en-US" sz="2800" b="1" dirty="0" smtClean="0">
                <a:latin typeface="Baskerville Old Face" panose="02020602080505020303" pitchFamily="18" charset="0"/>
              </a:rPr>
              <a:t>	</a:t>
            </a:r>
            <a:r>
              <a:rPr lang="en-US" sz="2800" b="1" dirty="0" smtClean="0">
                <a:solidFill>
                  <a:srgbClr val="009900"/>
                </a:solidFill>
                <a:latin typeface="Baskerville Old Face" panose="02020602080505020303" pitchFamily="18" charset="0"/>
              </a:rPr>
              <a:t>1) Russian lawyer and politician</a:t>
            </a:r>
          </a:p>
          <a:p>
            <a:pPr marL="0" indent="0">
              <a:buNone/>
            </a:pPr>
            <a:r>
              <a:rPr lang="en-US" sz="2800" b="1" dirty="0">
                <a:latin typeface="Baskerville Old Face" panose="02020602080505020303" pitchFamily="18" charset="0"/>
              </a:rPr>
              <a:t>	</a:t>
            </a:r>
            <a:r>
              <a:rPr lang="en-US" sz="2800" b="1" dirty="0" smtClean="0">
                <a:latin typeface="Baskerville Old Face" panose="02020602080505020303" pitchFamily="18" charset="0"/>
              </a:rPr>
              <a:t>	</a:t>
            </a:r>
            <a:r>
              <a:rPr lang="en-US" sz="2800" b="1" dirty="0" smtClean="0">
                <a:solidFill>
                  <a:srgbClr val="FF3300"/>
                </a:solidFill>
                <a:latin typeface="Baskerville Old Face" panose="02020602080505020303" pitchFamily="18" charset="0"/>
              </a:rPr>
              <a:t>2) 2</a:t>
            </a:r>
            <a:r>
              <a:rPr lang="en-US" sz="2800" b="1" baseline="30000" dirty="0" smtClean="0">
                <a:solidFill>
                  <a:srgbClr val="FF3300"/>
                </a:solidFill>
                <a:latin typeface="Baskerville Old Face" panose="02020602080505020303" pitchFamily="18" charset="0"/>
              </a:rPr>
              <a:t>nd</a:t>
            </a:r>
            <a:r>
              <a:rPr lang="en-US" sz="2800" b="1" dirty="0" smtClean="0">
                <a:solidFill>
                  <a:srgbClr val="FF3300"/>
                </a:solidFill>
                <a:latin typeface="Baskerville Old Face" panose="02020602080505020303" pitchFamily="18" charset="0"/>
              </a:rPr>
              <a:t> Minister Chairman of the 			    	    Provisional Government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sz="2800" b="1" dirty="0" smtClean="0">
                <a:solidFill>
                  <a:srgbClr val="009900"/>
                </a:solidFill>
                <a:latin typeface="Baskerville Old Face" panose="02020602080505020303" pitchFamily="18" charset="0"/>
              </a:rPr>
              <a:t>3) His government would later be 		     	    overthrown by Lenin and the 			     	    Bolsheviks</a:t>
            </a:r>
            <a:endParaRPr lang="en-US" sz="2800" b="1" dirty="0">
              <a:solidFill>
                <a:srgbClr val="0099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u="sng" dirty="0" smtClean="0">
                <a:latin typeface="Baskerville Old Face" panose="02020602080505020303" pitchFamily="18" charset="0"/>
              </a:rPr>
              <a:t>III</a:t>
            </a:r>
            <a:r>
              <a:rPr lang="en-US" sz="3200" b="1" dirty="0" smtClean="0">
                <a:latin typeface="Baskerville Old Face" panose="02020602080505020303" pitchFamily="18" charset="0"/>
              </a:rPr>
              <a:t>.  </a:t>
            </a:r>
            <a:r>
              <a:rPr lang="en-US" sz="3200" b="1" u="sng" dirty="0" smtClean="0">
                <a:latin typeface="Baskerville Old Face" panose="02020602080505020303" pitchFamily="18" charset="0"/>
              </a:rPr>
              <a:t>Provisional Government</a:t>
            </a:r>
            <a:br>
              <a:rPr lang="en-US" sz="3200" b="1" u="sng" dirty="0" smtClean="0">
                <a:latin typeface="Baskerville Old Face" panose="02020602080505020303" pitchFamily="18" charset="0"/>
              </a:rPr>
            </a:br>
            <a:endParaRPr lang="en-US" sz="3200" b="1" u="sng" dirty="0">
              <a:latin typeface="Baskerville Old Face" panose="02020602080505020303" pitchFamily="18" charset="0"/>
            </a:endParaRPr>
          </a:p>
        </p:txBody>
      </p:sp>
      <p:pic>
        <p:nvPicPr>
          <p:cNvPr id="5" name="Picture 4" descr="Description Alexander Kerensky LOC 2441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53000"/>
            <a:ext cx="2209800" cy="175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248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1"/>
          </a:xfrm>
        </p:spPr>
        <p:txBody>
          <a:bodyPr>
            <a:normAutofit/>
          </a:bodyPr>
          <a:lstStyle/>
          <a:p>
            <a:pPr algn="l"/>
            <a:r>
              <a:rPr lang="en-US" sz="3200" b="1" u="sng" dirty="0" smtClean="0">
                <a:latin typeface="Baskerville Old Face" panose="02020602080505020303" pitchFamily="18" charset="0"/>
              </a:rPr>
              <a:t>IV</a:t>
            </a:r>
            <a:r>
              <a:rPr lang="en-US" sz="3200" b="1" dirty="0" smtClean="0">
                <a:latin typeface="Baskerville Old Face" panose="02020602080505020303" pitchFamily="18" charset="0"/>
              </a:rPr>
              <a:t>.  </a:t>
            </a:r>
            <a:r>
              <a:rPr lang="en-US" sz="3200" b="1" u="sng" dirty="0" smtClean="0">
                <a:latin typeface="Baskerville Old Face" panose="02020602080505020303" pitchFamily="18" charset="0"/>
              </a:rPr>
              <a:t>The Civil War</a:t>
            </a:r>
            <a:endParaRPr lang="en-US" sz="3200" b="1" u="sng" dirty="0">
              <a:latin typeface="Baskerville Old Face" panose="02020602080505020303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63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Bolsheviks-Red Army</a:t>
            </a:r>
          </a:p>
          <a:p>
            <a:pPr marL="0" indent="0" algn="ctr">
              <a:buNone/>
            </a:pPr>
            <a:r>
              <a:rPr lang="en-US" b="1" dirty="0" smtClean="0">
                <a:latin typeface="Baskerville Old Face" panose="02020602080505020303" pitchFamily="18" charset="0"/>
              </a:rPr>
              <a:t>(Victors)</a:t>
            </a:r>
          </a:p>
          <a:p>
            <a:pPr marL="514350" indent="-514350" algn="ctr">
              <a:buAutoNum type="arabicParenR"/>
            </a:pPr>
            <a:r>
              <a:rPr lang="en-US" sz="2400" b="1" dirty="0" smtClean="0">
                <a:solidFill>
                  <a:srgbClr val="800080"/>
                </a:solidFill>
                <a:latin typeface="Baskerville Old Face" panose="02020602080505020303" pitchFamily="18" charset="0"/>
              </a:rPr>
              <a:t>Had 125,000 deaths to soldiers during the Civil War</a:t>
            </a:r>
          </a:p>
          <a:p>
            <a:pPr marL="514350" indent="-514350" algn="ctr">
              <a:buAutoNum type="arabicParenR"/>
            </a:pPr>
            <a:r>
              <a:rPr lang="en-US" sz="2400" b="1" dirty="0" smtClean="0">
                <a:solidFill>
                  <a:srgbClr val="000099"/>
                </a:solidFill>
                <a:latin typeface="Baskerville Old Face" panose="02020602080505020303" pitchFamily="18" charset="0"/>
              </a:rPr>
              <a:t>Killed at least 250,000 “enemies of the people” according to Lenin</a:t>
            </a:r>
          </a:p>
          <a:p>
            <a:pPr marL="514350" indent="-514350" algn="ctr">
              <a:buAutoNum type="arabicParenR"/>
            </a:pPr>
            <a:r>
              <a:rPr lang="en-US" sz="2400" b="1" dirty="0" smtClean="0">
                <a:solidFill>
                  <a:srgbClr val="009900"/>
                </a:solidFill>
                <a:latin typeface="Baskerville Old Face" panose="02020602080505020303" pitchFamily="18" charset="0"/>
              </a:rPr>
              <a:t>These deaths were known as “Summary Executions”</a:t>
            </a:r>
            <a:endParaRPr lang="en-US" sz="2400" b="1" dirty="0">
              <a:solidFill>
                <a:srgbClr val="0099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Baskerville Old Face" panose="02020602080505020303" pitchFamily="18" charset="0"/>
              </a:rPr>
              <a:t>White Army</a:t>
            </a:r>
          </a:p>
          <a:p>
            <a:pPr marL="0" indent="0" algn="ctr">
              <a:buNone/>
            </a:pPr>
            <a:r>
              <a:rPr lang="en-US" b="1" dirty="0" smtClean="0">
                <a:latin typeface="Baskerville Old Face" panose="02020602080505020303" pitchFamily="18" charset="0"/>
              </a:rPr>
              <a:t>(Defeated)</a:t>
            </a:r>
            <a:endParaRPr lang="en-US" b="1" dirty="0">
              <a:latin typeface="Baskerville Old Face" panose="02020602080505020303" pitchFamily="18" charset="0"/>
            </a:endParaRPr>
          </a:p>
          <a:p>
            <a:pPr marL="514350" indent="-514350" algn="ctr">
              <a:buAutoNum type="arabicParenR"/>
            </a:pPr>
            <a:r>
              <a:rPr lang="en-US" sz="2400" b="1" dirty="0" smtClean="0">
                <a:solidFill>
                  <a:srgbClr val="009900"/>
                </a:solidFill>
                <a:latin typeface="Baskerville Old Face" panose="02020602080505020303" pitchFamily="18" charset="0"/>
              </a:rPr>
              <a:t>Had 175,000 deaths to soldiers during the Civil War</a:t>
            </a:r>
          </a:p>
          <a:p>
            <a:pPr marL="514350" indent="-514350" algn="ctr">
              <a:buAutoNum type="arabicParenR"/>
            </a:pPr>
            <a:r>
              <a:rPr lang="en-US" sz="2400" b="1" dirty="0" smtClean="0">
                <a:solidFill>
                  <a:srgbClr val="000099"/>
                </a:solidFill>
                <a:latin typeface="Baskerville Old Face" panose="02020602080505020303" pitchFamily="18" charset="0"/>
              </a:rPr>
              <a:t>2 million emigres fled Russia after the Civil War</a:t>
            </a:r>
          </a:p>
          <a:p>
            <a:pPr marL="514350" indent="-514350" algn="ctr">
              <a:buAutoNum type="arabicParenR"/>
            </a:pPr>
            <a:r>
              <a:rPr lang="en-US" sz="2400" b="1" dirty="0" smtClean="0">
                <a:solidFill>
                  <a:srgbClr val="800080"/>
                </a:solidFill>
                <a:latin typeface="Baskerville Old Face" panose="02020602080505020303" pitchFamily="18" charset="0"/>
              </a:rPr>
              <a:t>Represented the educated and skilled people of Russia</a:t>
            </a:r>
            <a:endParaRPr lang="en-US" sz="2400" b="1" dirty="0">
              <a:solidFill>
                <a:srgbClr val="800080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3074" name="Picture 2" descr="C:\Users\Heather\AppData\Local\Microsoft\Windows\Temporary Internet Files\Content.IE5\CKB0LXCI\ussr-78846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5410200"/>
            <a:ext cx="2133599" cy="1046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26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Baskerville Old Face" panose="02020602080505020303" pitchFamily="18" charset="0"/>
              </a:rPr>
              <a:t>Results of the Civil War</a:t>
            </a:r>
            <a:endParaRPr lang="en-US" sz="3200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/>
          <a:lstStyle/>
          <a:p>
            <a:r>
              <a:rPr lang="en-US" b="1" dirty="0" smtClean="0">
                <a:solidFill>
                  <a:srgbClr val="800080"/>
                </a:solidFill>
                <a:latin typeface="Baskerville Old Face" panose="02020602080505020303" pitchFamily="18" charset="0"/>
              </a:rPr>
              <a:t>Vladimir Lenin and the Bolsheviks came to power</a:t>
            </a:r>
          </a:p>
          <a:p>
            <a:r>
              <a:rPr lang="en-US" b="1" dirty="0" smtClean="0">
                <a:solidFill>
                  <a:srgbClr val="000099"/>
                </a:solidFill>
                <a:latin typeface="Baskerville Old Face" panose="02020602080505020303" pitchFamily="18" charset="0"/>
              </a:rPr>
              <a:t>Russia became a socialist (</a:t>
            </a:r>
            <a:r>
              <a:rPr lang="en-US" b="1" dirty="0" smtClean="0">
                <a:latin typeface="Baskerville Old Face" panose="02020602080505020303" pitchFamily="18" charset="0"/>
              </a:rPr>
              <a:t>a way of organizing a society in which major industries are owned and controlled by the government rather than by individual people and companies</a:t>
            </a:r>
            <a:r>
              <a:rPr lang="en-US" b="1" dirty="0" smtClean="0">
                <a:solidFill>
                  <a:srgbClr val="000099"/>
                </a:solidFill>
                <a:latin typeface="Baskerville Old Face" panose="02020602080505020303" pitchFamily="18" charset="0"/>
              </a:rPr>
              <a:t>) state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No such thing as a “Private” Industry</a:t>
            </a:r>
          </a:p>
          <a:p>
            <a:r>
              <a:rPr lang="en-US" b="1" dirty="0" smtClean="0">
                <a:solidFill>
                  <a:srgbClr val="009900"/>
                </a:solidFill>
                <a:latin typeface="Baskerville Old Face" panose="02020602080505020303" pitchFamily="18" charset="0"/>
              </a:rPr>
              <a:t>Everyone was treated the same.</a:t>
            </a:r>
          </a:p>
          <a:p>
            <a:r>
              <a:rPr lang="en-US" b="1" dirty="0" smtClean="0">
                <a:solidFill>
                  <a:srgbClr val="FF3300"/>
                </a:solidFill>
                <a:latin typeface="Baskerville Old Face" panose="02020602080505020303" pitchFamily="18" charset="0"/>
              </a:rPr>
              <a:t>Russia’s new name was the </a:t>
            </a:r>
            <a:r>
              <a:rPr lang="en-US" b="1" u="sng" dirty="0" smtClean="0">
                <a:latin typeface="Baskerville Old Face" panose="02020602080505020303" pitchFamily="18" charset="0"/>
              </a:rPr>
              <a:t>USSR-Union of Soviet Socialist Republic</a:t>
            </a:r>
            <a:endParaRPr lang="en-US" b="1" u="sng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58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008313" cy="12827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Baskerville Old Face" panose="02020602080505020303" pitchFamily="18" charset="0"/>
              </a:rPr>
              <a:t>Lenin as a Dictator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05200" y="658523"/>
            <a:ext cx="5111750" cy="585311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Baskerville Old Face" panose="02020602080505020303" pitchFamily="18" charset="0"/>
              </a:rPr>
              <a:t>State would take over the factories</a:t>
            </a:r>
          </a:p>
          <a:p>
            <a:r>
              <a:rPr lang="en-US" sz="2400" b="1" dirty="0" smtClean="0">
                <a:latin typeface="Baskerville Old Face" panose="02020602080505020303" pitchFamily="18" charset="0"/>
              </a:rPr>
              <a:t>“</a:t>
            </a:r>
            <a:r>
              <a:rPr lang="en-US" sz="24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New Economic Policy</a:t>
            </a:r>
            <a:r>
              <a:rPr lang="en-US" sz="2400" b="1" dirty="0" smtClean="0">
                <a:latin typeface="Baskerville Old Face" panose="02020602080505020303" pitchFamily="18" charset="0"/>
              </a:rPr>
              <a:t>”-people could own and run their own businesses</a:t>
            </a:r>
          </a:p>
          <a:p>
            <a:r>
              <a:rPr lang="en-US" sz="2400" b="1" dirty="0" smtClean="0">
                <a:latin typeface="Baskerville Old Face" panose="02020602080505020303" pitchFamily="18" charset="0"/>
              </a:rPr>
              <a:t>Created a group known as the “</a:t>
            </a:r>
            <a:r>
              <a:rPr lang="en-US" sz="24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Cheka</a:t>
            </a:r>
            <a:r>
              <a:rPr lang="en-US" sz="2400" b="1" dirty="0" smtClean="0">
                <a:latin typeface="Baskerville Old Face" panose="02020602080505020303" pitchFamily="18" charset="0"/>
              </a:rPr>
              <a:t>”-</a:t>
            </a:r>
            <a:r>
              <a:rPr lang="en-US" sz="2400" b="1" dirty="0" smtClean="0">
                <a:solidFill>
                  <a:srgbClr val="000099"/>
                </a:solidFill>
                <a:latin typeface="Baskerville Old Face" panose="02020602080505020303" pitchFamily="18" charset="0"/>
              </a:rPr>
              <a:t>Secret police that hunted down people who were against Lenin</a:t>
            </a:r>
          </a:p>
          <a:p>
            <a:r>
              <a:rPr lang="en-US" sz="2400" b="1" dirty="0" smtClean="0">
                <a:latin typeface="Baskerville Old Face" panose="02020602080505020303" pitchFamily="18" charset="0"/>
              </a:rPr>
              <a:t>Opponents exiled to Siberia</a:t>
            </a:r>
          </a:p>
          <a:p>
            <a:r>
              <a:rPr lang="en-US" sz="2400" b="1" dirty="0" smtClean="0">
                <a:latin typeface="Baskerville Old Face" panose="02020602080505020303" pitchFamily="18" charset="0"/>
              </a:rPr>
              <a:t>Lenin would become a “</a:t>
            </a:r>
            <a:r>
              <a:rPr lang="en-US" sz="2400" b="1" dirty="0" smtClean="0">
                <a:solidFill>
                  <a:srgbClr val="FF3300"/>
                </a:solidFill>
                <a:latin typeface="Baskerville Old Face" panose="02020602080505020303" pitchFamily="18" charset="0"/>
              </a:rPr>
              <a:t>Dictator</a:t>
            </a:r>
            <a:r>
              <a:rPr lang="en-US" sz="2400" b="1" dirty="0" smtClean="0">
                <a:latin typeface="Baskerville Old Face" panose="02020602080505020303" pitchFamily="18" charset="0"/>
              </a:rPr>
              <a:t>” (</a:t>
            </a:r>
            <a:r>
              <a:rPr lang="en-US" sz="2400" b="1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A ruler with total power over a country, typically one who has obtained power  by force</a:t>
            </a:r>
            <a:r>
              <a:rPr lang="en-US" sz="2400" b="1" dirty="0" smtClean="0">
                <a:latin typeface="Baskerville Old Face" panose="02020602080505020303" pitchFamily="18" charset="0"/>
              </a:rPr>
              <a:t>.)</a:t>
            </a:r>
            <a:endParaRPr lang="en-US" sz="2400" b="1" dirty="0">
              <a:latin typeface="Baskerville Old Face" panose="02020602080505020303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52400" y="1435100"/>
            <a:ext cx="3313113" cy="5422900"/>
          </a:xfrm>
        </p:spPr>
        <p:txBody>
          <a:bodyPr>
            <a:norm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Lenin would give Land to the peasants instead of having them work for a landlord.</a:t>
            </a:r>
            <a:endParaRPr lang="en-US" sz="2400" b="1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1026" name="Picture 2" descr="C:\Users\Heather\AppData\Local\Microsoft\Windows\Temporary Internet Files\Content.IE5\CKB0LXCI\250px-Nimbus_Land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873" y="3124200"/>
            <a:ext cx="1676400" cy="141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eather\AppData\Local\Microsoft\Windows\Temporary Internet Files\Content.IE5\T9WVVPX6\bread-25205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599"/>
            <a:ext cx="2334491" cy="167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eather\AppData\Local\Microsoft\Windows\Temporary Internet Files\Content.IE5\CKB0LXCI\cold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727" y="4959927"/>
            <a:ext cx="16764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17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276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Baskerville Old Face</vt:lpstr>
      <vt:lpstr>Calibri</vt:lpstr>
      <vt:lpstr>Office Theme</vt:lpstr>
      <vt:lpstr>The Russian Revolution</vt:lpstr>
      <vt:lpstr>II.  Sharing of Power </vt:lpstr>
      <vt:lpstr>III.  Provisional Government </vt:lpstr>
      <vt:lpstr>IV.  The Civil War</vt:lpstr>
      <vt:lpstr>Results of the Civil War</vt:lpstr>
      <vt:lpstr>Lenin as a Dictator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Russian Revolution</dc:title>
  <dc:creator>Heather</dc:creator>
  <cp:lastModifiedBy>Megan Towell</cp:lastModifiedBy>
  <cp:revision>11</cp:revision>
  <dcterms:created xsi:type="dcterms:W3CDTF">2015-12-30T14:59:48Z</dcterms:created>
  <dcterms:modified xsi:type="dcterms:W3CDTF">2016-10-31T20:04:58Z</dcterms:modified>
</cp:coreProperties>
</file>