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78" r:id="rId4"/>
    <p:sldId id="260" r:id="rId5"/>
    <p:sldId id="259" r:id="rId6"/>
    <p:sldId id="269" r:id="rId7"/>
    <p:sldId id="268" r:id="rId8"/>
    <p:sldId id="273" r:id="rId9"/>
    <p:sldId id="266" r:id="rId10"/>
    <p:sldId id="264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64" autoAdjust="0"/>
  </p:normalViewPr>
  <p:slideViewPr>
    <p:cSldViewPr snapToGrid="0" snapToObjects="1" showGuides="1">
      <p:cViewPr varScale="1">
        <p:scale>
          <a:sx n="44" d="100"/>
          <a:sy n="44" d="100"/>
        </p:scale>
        <p:origin x="145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82FCA-7F62-4E23-9CCB-DA6733F3CEBF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F8C79-4A7E-42E6-AA30-60A004B7B6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7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11A2-924E-A449-8D9D-21530AC8B7F5}" type="datetimeFigureOut">
              <a:rPr lang="en-US" smtClean="0"/>
              <a:pPr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F3F44-E676-BC4B-AABE-4BCE14F9B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rad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16000"/>
          </a:xfrm>
        </p:spPr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August 17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900" y="698500"/>
            <a:ext cx="89281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Analyze and investigate the pictures below. For each picture, describe what you see. What was the original purpose of these images?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Propaganda - 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501899"/>
            <a:ext cx="3886200" cy="4366517"/>
          </a:xfrm>
          <a:prstGeom prst="rect">
            <a:avLst/>
          </a:prstGeom>
        </p:spPr>
      </p:pic>
      <p:pic>
        <p:nvPicPr>
          <p:cNvPr id="5" name="Picture 4" descr="Propaganda - Portrai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2700" y="2501899"/>
            <a:ext cx="3124200" cy="436651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cultural beliefs Europeans use to justify their colonization of peoples throughout the world? 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Trans-Atlantic Slave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664"/>
            <a:ext cx="4114800" cy="49403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Surprisingly, slavery was </a:t>
            </a:r>
            <a:r>
              <a:rPr lang="en-US" b="1" u="sng" dirty="0" smtClean="0">
                <a:solidFill>
                  <a:srgbClr val="FF0000"/>
                </a:solidFill>
              </a:rPr>
              <a:t>not new to Africa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Various kingdoms would force people into labor. </a:t>
            </a:r>
          </a:p>
          <a:p>
            <a:r>
              <a:rPr lang="en-US" dirty="0" smtClean="0"/>
              <a:t>However, the number of slaves skyrocketed when Europe began exploiting Africa. </a:t>
            </a:r>
          </a:p>
          <a:p>
            <a:r>
              <a:rPr lang="en-US" dirty="0" smtClean="0"/>
              <a:t>Nearly </a:t>
            </a:r>
            <a:r>
              <a:rPr lang="en-US" b="1" u="sng" dirty="0" smtClean="0">
                <a:solidFill>
                  <a:srgbClr val="FF0000"/>
                </a:solidFill>
              </a:rPr>
              <a:t>12 million people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were sold into slavery.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100" y="1429721"/>
            <a:ext cx="3251200" cy="4664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>Effects of the 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Transatlantic Slave Trade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10-16 million </a:t>
            </a:r>
            <a:r>
              <a:rPr lang="en-US" dirty="0" smtClean="0"/>
              <a:t>African people were sold into slavery leaving a significant portion of African without its strongest men</a:t>
            </a:r>
          </a:p>
          <a:p>
            <a:r>
              <a:rPr lang="en-US" dirty="0" smtClean="0"/>
              <a:t>Families were torn apart</a:t>
            </a:r>
          </a:p>
          <a:p>
            <a:r>
              <a:rPr lang="en-US" dirty="0" smtClean="0"/>
              <a:t>European colonies thrived and were extremely wealthy while Africans were exploited and lost great wealth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>Effects of the 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Transatlantic Slave Trade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the most lasting effect is </a:t>
            </a:r>
            <a:r>
              <a:rPr lang="en-US" b="1" u="sng" dirty="0" smtClean="0">
                <a:solidFill>
                  <a:srgbClr val="FF0000"/>
                </a:solidFill>
              </a:rPr>
              <a:t>racism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European nations tried to use science to prove that Africans were in some way “less than human”, or an inferior race to justify their harsh treatment and enslavement of Africans</a:t>
            </a:r>
          </a:p>
          <a:p>
            <a:r>
              <a:rPr lang="en-US" dirty="0" smtClean="0"/>
              <a:t>Even today some racism remains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82" y="0"/>
            <a:ext cx="6506323" cy="967149"/>
          </a:xfrm>
        </p:spPr>
        <p:txBody>
          <a:bodyPr/>
          <a:lstStyle/>
          <a:p>
            <a:r>
              <a:rPr lang="en-US" dirty="0" smtClean="0">
                <a:latin typeface="Arial Black"/>
                <a:cs typeface="Arial Black"/>
              </a:rPr>
              <a:t>Triangular Trade: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10242" name="Picture 2" descr="http://2.bp.blogspot.com/_HzRiQ5vdPqU/TG3_bE8eTbI/AAAAAAAAAEk/ROAzdsfedY4/s1600/Triangle+Tra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15608"/>
            <a:ext cx="6763838" cy="47654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662" y="605133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List several of the resources each continent traded with one another.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770079" y="833192"/>
            <a:ext cx="21453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historical term indicating</a:t>
            </a:r>
            <a:r>
              <a:rPr lang="en-US" sz="2400" b="1" u="sng" dirty="0" smtClean="0"/>
              <a:t> </a:t>
            </a:r>
            <a:r>
              <a:rPr lang="en-US" sz="2400" b="1" u="sng" dirty="0" smtClean="0">
                <a:solidFill>
                  <a:srgbClr val="FF0000"/>
                </a:solidFill>
                <a:hlinkClick r:id="rId3" tooltip="Trade"/>
              </a:rPr>
              <a:t>trade</a:t>
            </a:r>
            <a:endParaRPr lang="en-US" sz="2400" b="1" u="sng" dirty="0" smtClean="0">
              <a:solidFill>
                <a:srgbClr val="FF0000"/>
              </a:solidFill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 among three regions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/>
              <a:t>specifically, Africa, Europe and the Americas.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9247"/>
            <a:ext cx="9166334" cy="5298141"/>
          </a:xfrm>
        </p:spPr>
      </p:pic>
    </p:spTree>
    <p:extLst>
      <p:ext uri="{BB962C8B-B14F-4D97-AF65-F5344CB8AC3E}">
        <p14:creationId xmlns:p14="http://schemas.microsoft.com/office/powerpoint/2010/main" val="35287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What caused the Triangular Trade?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Natural resources</a:t>
            </a:r>
            <a:r>
              <a:rPr lang="en-US" dirty="0" smtClean="0"/>
              <a:t>: </a:t>
            </a:r>
            <a:r>
              <a:rPr lang="en-US" b="1" u="sng" dirty="0" smtClean="0">
                <a:solidFill>
                  <a:srgbClr val="FF0000"/>
                </a:solidFill>
              </a:rPr>
              <a:t>Resources occurring in nature that can be used to create wealth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i="1" dirty="0" smtClean="0"/>
              <a:t>Examples include oil, coal, water, and land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Africa had resources that could be traded with other nations, such as gold &amp; silver, but they were lacking </a:t>
            </a:r>
            <a:r>
              <a:rPr lang="en-US" b="1" u="sng" dirty="0" smtClean="0">
                <a:solidFill>
                  <a:srgbClr val="FF0000"/>
                </a:solidFill>
              </a:rPr>
              <a:t>manufactured goods </a:t>
            </a:r>
            <a:r>
              <a:rPr lang="en-US" dirty="0" smtClean="0"/>
              <a:t>that England and the New World could provide. This created a trading system between the three continents.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0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What caused the Triangular Trade?</a:t>
            </a:r>
            <a:endParaRPr lang="en-US" sz="3200" dirty="0"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Pretty soon, European countries such as Great Britain, Portugal, France and the Netherlands began establishing </a:t>
            </a:r>
            <a:r>
              <a:rPr lang="en-US" b="1" u="sng" dirty="0" smtClean="0">
                <a:solidFill>
                  <a:srgbClr val="FF0000"/>
                </a:solidFill>
              </a:rPr>
              <a:t>permanent colonies in Africa as well as the New World.</a:t>
            </a:r>
            <a:r>
              <a:rPr lang="en-US" b="1" u="sng" dirty="0" smtClean="0"/>
              <a:t> </a:t>
            </a:r>
            <a:r>
              <a:rPr lang="en-US" dirty="0" smtClean="0"/>
              <a:t>(which is now America)</a:t>
            </a:r>
          </a:p>
          <a:p>
            <a:endParaRPr lang="en-US" dirty="0" smtClean="0"/>
          </a:p>
          <a:p>
            <a:r>
              <a:rPr lang="en-US" dirty="0" smtClean="0"/>
              <a:t>This gave Europeans access to natural resources that created great wealth…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…however, while the European countries were becoming more and more wealthy, Africa was being stripped of resources… human resources.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853" y="3429000"/>
            <a:ext cx="45847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72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/>
                <a:cs typeface="Arial Black"/>
              </a:rPr>
              <a:t>What caused the </a:t>
            </a:r>
            <a:br>
              <a:rPr lang="en-US" sz="3200" dirty="0" smtClean="0">
                <a:latin typeface="Arial Black"/>
                <a:cs typeface="Arial Black"/>
              </a:rPr>
            </a:br>
            <a:r>
              <a:rPr lang="en-US" sz="3200" dirty="0" smtClean="0">
                <a:latin typeface="Arial Black"/>
                <a:cs typeface="Arial Black"/>
              </a:rPr>
              <a:t>Transatlantic Slave Trade?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278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There was an incredible need for </a:t>
            </a:r>
            <a:r>
              <a:rPr lang="en-US" b="1" u="sng" dirty="0" smtClean="0">
                <a:solidFill>
                  <a:srgbClr val="FF0000"/>
                </a:solidFill>
              </a:rPr>
              <a:t>strong laborers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help build and pioneer this New Land.</a:t>
            </a:r>
          </a:p>
          <a:p>
            <a:r>
              <a:rPr lang="en-US" dirty="0" smtClean="0"/>
              <a:t>Also, there was a need for </a:t>
            </a:r>
            <a:r>
              <a:rPr lang="en-US" b="1" u="sng" dirty="0" smtClean="0">
                <a:solidFill>
                  <a:srgbClr val="FF0000"/>
                </a:solidFill>
              </a:rPr>
              <a:t>plantation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workers</a:t>
            </a:r>
            <a:r>
              <a:rPr lang="en-US" b="1" u="sng" dirty="0" smtClean="0"/>
              <a:t> </a:t>
            </a:r>
            <a:r>
              <a:rPr lang="en-US" dirty="0" smtClean="0"/>
              <a:t>so that additional natural resources, such as sugar, molasses and tobacco could be traded with Europe.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rial Black" pitchFamily="34" charset="0"/>
              </a:rPr>
              <a:t>The Transatlantic </a:t>
            </a:r>
            <a:br>
              <a:rPr lang="en-US" b="1" dirty="0" smtClean="0">
                <a:latin typeface="Arial Black" pitchFamily="34" charset="0"/>
              </a:rPr>
            </a:br>
            <a:r>
              <a:rPr lang="en-US" b="1" dirty="0" smtClean="0">
                <a:latin typeface="Arial Black" pitchFamily="34" charset="0"/>
              </a:rPr>
              <a:t>Slave Trade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1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need for labor created the beginning of the </a:t>
            </a:r>
            <a:r>
              <a:rPr lang="en-US" b="1" u="sng" dirty="0" smtClean="0">
                <a:solidFill>
                  <a:srgbClr val="FF0000"/>
                </a:solidFill>
              </a:rPr>
              <a:t>Transatlantic Slave Trade</a:t>
            </a:r>
            <a:r>
              <a:rPr lang="en-US" dirty="0" smtClean="0"/>
              <a:t>, where millions of Africans were sold by African tribes or captured into slavery and sold for a massive profit.</a:t>
            </a:r>
          </a:p>
          <a:p>
            <a:r>
              <a:rPr lang="en-US" dirty="0" smtClean="0"/>
              <a:t>Slaves could be bought for $20 and sold in the Americas for up to $120 dollars. </a:t>
            </a:r>
          </a:p>
          <a:p>
            <a:r>
              <a:rPr lang="en-US" dirty="0" smtClean="0"/>
              <a:t>Eventually, the demand for labor was so strong Europeans </a:t>
            </a:r>
            <a:r>
              <a:rPr lang="en-US" b="1" u="sng" dirty="0" smtClean="0">
                <a:solidFill>
                  <a:srgbClr val="FF0000"/>
                </a:solidFill>
              </a:rPr>
              <a:t>no longer traded manufactured goods for slaves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but began capturing Africans against the will of the African people.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44" y="-35329"/>
            <a:ext cx="4007074" cy="5490731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Arial Black" pitchFamily="34" charset="0"/>
              </a:rPr>
              <a:t>Transatlantic Slave Trade</a:t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3200" dirty="0" smtClean="0">
                <a:latin typeface="Arial Black" pitchFamily="34" charset="0"/>
              </a:rPr>
              <a:t/>
            </a:r>
            <a:br>
              <a:rPr lang="en-US" sz="3200" dirty="0" smtClean="0">
                <a:latin typeface="Arial Black" pitchFamily="34" charset="0"/>
              </a:rPr>
            </a:br>
            <a:r>
              <a:rPr lang="en-US" sz="2400" dirty="0" smtClean="0"/>
              <a:t>European nations would capture or trade manufactured goods for African people and sell them to “The New World” for profit. </a:t>
            </a:r>
            <a:endParaRPr lang="en-US" sz="2400" dirty="0"/>
          </a:p>
        </p:txBody>
      </p:sp>
      <p:pic>
        <p:nvPicPr>
          <p:cNvPr id="1026" name="Picture 2" descr="http://www.theodora.com/maps/new8/eu_me_afr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1018" y="274638"/>
            <a:ext cx="4245782" cy="6217438"/>
          </a:xfrm>
          <a:prstGeom prst="rect">
            <a:avLst/>
          </a:prstGeom>
          <a:noFill/>
        </p:spPr>
      </p:pic>
      <p:sp>
        <p:nvSpPr>
          <p:cNvPr id="5" name="Curved Right Arrow 4"/>
          <p:cNvSpPr/>
          <p:nvPr/>
        </p:nvSpPr>
        <p:spPr>
          <a:xfrm rot="1166653">
            <a:off x="2976594" y="1462065"/>
            <a:ext cx="1810150" cy="2232549"/>
          </a:xfrm>
          <a:prstGeom prst="curvedRightArrow">
            <a:avLst>
              <a:gd name="adj1" fmla="val 25000"/>
              <a:gd name="adj2" fmla="val 77926"/>
              <a:gd name="adj3" fmla="val 2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477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Times New Roman</vt:lpstr>
      <vt:lpstr>Office Theme</vt:lpstr>
      <vt:lpstr>August 17</vt:lpstr>
      <vt:lpstr>Triangular Trade:</vt:lpstr>
      <vt:lpstr>PowerPoint Presentation</vt:lpstr>
      <vt:lpstr>What caused the Triangular Trade?</vt:lpstr>
      <vt:lpstr>What caused the Triangular Trade?</vt:lpstr>
      <vt:lpstr>PowerPoint Presentation</vt:lpstr>
      <vt:lpstr>What caused the  Transatlantic Slave Trade?</vt:lpstr>
      <vt:lpstr>The Transatlantic  Slave Trade</vt:lpstr>
      <vt:lpstr>Transatlantic Slave Trade     European nations would capture or trade manufactured goods for African people and sell them to “The New World” for profit. </vt:lpstr>
      <vt:lpstr>Trans-Atlantic Slave Trade</vt:lpstr>
      <vt:lpstr>Effects of the  Transatlantic Slave Trade</vt:lpstr>
      <vt:lpstr>Effects of the  Transatlantic Slave Trade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Jessie Jordan</dc:creator>
  <cp:lastModifiedBy>Megan Towell</cp:lastModifiedBy>
  <cp:revision>54</cp:revision>
  <dcterms:created xsi:type="dcterms:W3CDTF">2012-07-31T15:39:16Z</dcterms:created>
  <dcterms:modified xsi:type="dcterms:W3CDTF">2016-08-17T11:16:07Z</dcterms:modified>
</cp:coreProperties>
</file>