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43"/>
  </p:notesMasterIdLst>
  <p:sldIdLst>
    <p:sldId id="256" r:id="rId8"/>
    <p:sldId id="259" r:id="rId9"/>
    <p:sldId id="260" r:id="rId10"/>
    <p:sldId id="261" r:id="rId11"/>
    <p:sldId id="263" r:id="rId12"/>
    <p:sldId id="265" r:id="rId13"/>
    <p:sldId id="266" r:id="rId14"/>
    <p:sldId id="267" r:id="rId15"/>
    <p:sldId id="268" r:id="rId16"/>
    <p:sldId id="269" r:id="rId17"/>
    <p:sldId id="270" r:id="rId18"/>
    <p:sldId id="271" r:id="rId19"/>
    <p:sldId id="272" r:id="rId20"/>
    <p:sldId id="283" r:id="rId21"/>
    <p:sldId id="274" r:id="rId22"/>
    <p:sldId id="275" r:id="rId23"/>
    <p:sldId id="276" r:id="rId24"/>
    <p:sldId id="277" r:id="rId25"/>
    <p:sldId id="278" r:id="rId26"/>
    <p:sldId id="279" r:id="rId27"/>
    <p:sldId id="280" r:id="rId28"/>
    <p:sldId id="284" r:id="rId29"/>
    <p:sldId id="281" r:id="rId30"/>
    <p:sldId id="282" r:id="rId31"/>
    <p:sldId id="285" r:id="rId32"/>
    <p:sldId id="286" r:id="rId33"/>
    <p:sldId id="287" r:id="rId34"/>
    <p:sldId id="288" r:id="rId35"/>
    <p:sldId id="289" r:id="rId36"/>
    <p:sldId id="290" r:id="rId37"/>
    <p:sldId id="292" r:id="rId38"/>
    <p:sldId id="293" r:id="rId39"/>
    <p:sldId id="291" r:id="rId40"/>
    <p:sldId id="294" r:id="rId41"/>
    <p:sldId id="2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CA30"/>
    <a:srgbClr val="B633CD"/>
    <a:srgbClr val="CEBA41"/>
    <a:srgbClr val="DD7654"/>
    <a:srgbClr val="304640"/>
    <a:srgbClr val="BFCEC5"/>
    <a:srgbClr val="DAC9B5"/>
    <a:srgbClr val="CCBCAC"/>
    <a:srgbClr val="7E1432"/>
    <a:srgbClr val="050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800FA-AF5E-465A-B12B-DC3C1A108839}" type="datetimeFigureOut">
              <a:rPr lang="en-US" smtClean="0"/>
              <a:t>8/16/2016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17835-C586-4706-A543-E4C422AF0448}" type="slidenum">
              <a:rPr lang="en-US" smtClean="0"/>
              <a:t>‹#›</a:t>
            </a:fld>
            <a:endParaRPr lang="en-US"/>
          </a:p>
        </p:txBody>
      </p:sp>
    </p:spTree>
    <p:extLst>
      <p:ext uri="{BB962C8B-B14F-4D97-AF65-F5344CB8AC3E}">
        <p14:creationId xmlns:p14="http://schemas.microsoft.com/office/powerpoint/2010/main" val="236670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752E5EA-9900-453D-8620-D31B6FB6A2A6}" type="slidenum">
              <a:rPr lang="en-US" altLang="en-US">
                <a:solidFill>
                  <a:srgbClr val="000000"/>
                </a:solidFill>
              </a:rPr>
              <a:pPr/>
              <a:t>2</a:t>
            </a:fld>
            <a:endParaRPr lang="en-US" altLang="en-US">
              <a:solidFill>
                <a:srgbClr val="000000"/>
              </a:solidFill>
            </a:endParaRPr>
          </a:p>
        </p:txBody>
      </p:sp>
      <p:sp>
        <p:nvSpPr>
          <p:cNvPr id="190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fld id="{9FAB19DF-2FC5-4B3F-A910-0DBAB5B05146}" type="slidenum">
              <a:rPr lang="en-US" altLang="en-US" sz="1200" smtClean="0">
                <a:solidFill>
                  <a:srgbClr val="000000"/>
                </a:solidFill>
              </a:rPr>
              <a:pPr algn="r" fontAlgn="base">
                <a:spcBef>
                  <a:spcPct val="0"/>
                </a:spcBef>
                <a:spcAft>
                  <a:spcPct val="0"/>
                </a:spcAft>
              </a:pPr>
              <a:t>2</a:t>
            </a:fld>
            <a:endParaRPr lang="en-US" altLang="en-US" sz="1200" smtClean="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8640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017666-1C52-4866-9D65-E31256806432}" type="slidenum">
              <a:rPr lang="en-US" altLang="en-US">
                <a:solidFill>
                  <a:prstClr val="black"/>
                </a:solidFill>
              </a:rPr>
              <a:pPr eaLnBrk="1" hangingPunct="1"/>
              <a:t>26</a:t>
            </a:fld>
            <a:endParaRPr lang="en-US" altLang="en-US">
              <a:solidFill>
                <a:prstClr val="black"/>
              </a:solidFill>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5598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0D252E-6FCC-435B-9490-F7D887FA2FE7}" type="slidenum">
              <a:rPr lang="en-US" altLang="en-US">
                <a:solidFill>
                  <a:prstClr val="black"/>
                </a:solidFill>
              </a:rPr>
              <a:pPr eaLnBrk="1" hangingPunct="1"/>
              <a:t>27</a:t>
            </a:fld>
            <a:endParaRPr lang="en-US" altLang="en-US">
              <a:solidFill>
                <a:prstClr val="black"/>
              </a:solidFill>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66939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5DA830-1C20-431F-A214-C6EDFC963369}" type="slidenum">
              <a:rPr lang="en-US" altLang="en-US">
                <a:solidFill>
                  <a:prstClr val="black"/>
                </a:solidFill>
                <a:latin typeface="Calibri" panose="020F0502020204030204" pitchFamily="34" charset="0"/>
              </a:rPr>
              <a:pPr eaLnBrk="1" hangingPunct="1"/>
              <a:t>15</a:t>
            </a:fld>
            <a:endParaRPr lang="en-US" altLang="en-US">
              <a:solidFill>
                <a:prstClr val="black"/>
              </a:solidFill>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570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1381B2-C025-4865-9B59-549C0D72507F}" type="slidenum">
              <a:rPr lang="en-US" altLang="en-US">
                <a:solidFill>
                  <a:prstClr val="black"/>
                </a:solidFill>
                <a:latin typeface="Calibri" panose="020F0502020204030204" pitchFamily="34" charset="0"/>
              </a:rPr>
              <a:pPr eaLnBrk="1" hangingPunct="1"/>
              <a:t>16</a:t>
            </a:fld>
            <a:endParaRPr lang="en-US" altLang="en-US">
              <a:solidFill>
                <a:prstClr val="black"/>
              </a:solidFill>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6263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3954DE-2352-43FD-90A9-F088483E4568}" type="slidenum">
              <a:rPr lang="en-US" altLang="en-US">
                <a:solidFill>
                  <a:prstClr val="black"/>
                </a:solidFill>
                <a:latin typeface="Calibri" panose="020F0502020204030204" pitchFamily="34" charset="0"/>
              </a:rPr>
              <a:pPr eaLnBrk="1" hangingPunct="1"/>
              <a:t>17</a:t>
            </a:fld>
            <a:endParaRPr lang="en-US" altLang="en-US">
              <a:solidFill>
                <a:prstClr val="black"/>
              </a:solidFill>
              <a:latin typeface="Calibri" panose="020F050202020403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1063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33ED90-B3AA-417A-B190-5262F7846AA2}" type="slidenum">
              <a:rPr lang="en-US" altLang="en-US">
                <a:solidFill>
                  <a:prstClr val="black"/>
                </a:solidFill>
                <a:latin typeface="Calibri" panose="020F0502020204030204" pitchFamily="34" charset="0"/>
              </a:rPr>
              <a:pPr eaLnBrk="1" hangingPunct="1"/>
              <a:t>18</a:t>
            </a:fld>
            <a:endParaRPr lang="en-US" altLang="en-US">
              <a:solidFill>
                <a:prstClr val="black"/>
              </a:solidFill>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6732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B92C65-E7BD-410B-8579-04110B4AB457}" type="slidenum">
              <a:rPr lang="en-US" altLang="en-US">
                <a:solidFill>
                  <a:prstClr val="black"/>
                </a:solidFill>
                <a:latin typeface="Calibri" panose="020F0502020204030204" pitchFamily="34" charset="0"/>
              </a:rPr>
              <a:pPr eaLnBrk="1" hangingPunct="1"/>
              <a:t>19</a:t>
            </a:fld>
            <a:endParaRPr lang="en-US" altLang="en-US">
              <a:solidFill>
                <a:prstClr val="black"/>
              </a:solidFill>
              <a:latin typeface="Calibri" panose="020F050202020403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8124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4B20C5-3A8C-4725-ABDE-3E33310526B4}" type="slidenum">
              <a:rPr lang="en-US" altLang="en-US">
                <a:solidFill>
                  <a:prstClr val="black"/>
                </a:solidFill>
                <a:latin typeface="Calibri" panose="020F0502020204030204" pitchFamily="34" charset="0"/>
              </a:rPr>
              <a:pPr eaLnBrk="1" hangingPunct="1"/>
              <a:t>20</a:t>
            </a:fld>
            <a:endParaRPr lang="en-US" altLang="en-US">
              <a:solidFill>
                <a:prstClr val="black"/>
              </a:solidFill>
              <a:latin typeface="Calibri" panose="020F050202020403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8655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BBED40-9FE7-4BDA-9EDE-2EEFC26718F6}" type="slidenum">
              <a:rPr lang="en-US" altLang="en-US">
                <a:solidFill>
                  <a:prstClr val="black"/>
                </a:solidFill>
                <a:latin typeface="Calibri" panose="020F0502020204030204" pitchFamily="34" charset="0"/>
              </a:rPr>
              <a:pPr eaLnBrk="1" hangingPunct="1"/>
              <a:t>21</a:t>
            </a:fld>
            <a:endParaRPr lang="en-US" altLang="en-US">
              <a:solidFill>
                <a:prstClr val="black"/>
              </a:solidFill>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6816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AB6C81-5DE9-477E-B174-E908A250F4B6}" type="slidenum">
              <a:rPr lang="en-US" altLang="en-US">
                <a:solidFill>
                  <a:prstClr val="black"/>
                </a:solidFill>
                <a:latin typeface="Calibri" panose="020F0502020204030204" pitchFamily="34" charset="0"/>
              </a:rPr>
              <a:pPr eaLnBrk="1" hangingPunct="1"/>
              <a:t>23</a:t>
            </a:fld>
            <a:endParaRPr lang="en-US" altLang="en-US">
              <a:solidFill>
                <a:prstClr val="black"/>
              </a:solidFill>
              <a:latin typeface="Calibri" panose="020F050202020403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4529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60C96-2C82-4CAC-AD9B-188F45CD3CB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170389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60C96-2C82-4CAC-AD9B-188F45CD3CB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159454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60C96-2C82-4CAC-AD9B-188F45CD3CB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177438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0E842B-781D-4661-AE4D-F5A6187ED3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46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6D11DA-93B5-4B15-B4A0-A878E21D6F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8207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53CDFB-8C7E-4FCF-986D-DF282DCF6D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8489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7E5637-3425-4EE9-B0D7-88ABBB0DE9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4885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6C2D59-ED38-48FC-A24A-E3E70FD30A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8903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359F8C-E827-4570-8561-02A45639D0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649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826B560-285C-4581-B3C7-60C1CFA288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3914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797B7C-3227-4F87-B879-8358DA1742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341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60C96-2C82-4CAC-AD9B-188F45CD3CB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1588623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D4F78D-33B5-47AD-B8F8-C26097282B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6486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67D5AC-44B9-4189-A791-BBFA607B09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2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CA53AB-6CEC-421F-9483-2E07515C2B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5635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0880FB-4449-43E6-BD4F-851948305AB0}"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9FC7A0-17BC-4E4E-AECB-98226CD7B282}" type="slidenum">
              <a:rPr lang="en-US" altLang="en-US"/>
              <a:pPr/>
              <a:t>‹#›</a:t>
            </a:fld>
            <a:endParaRPr lang="en-US" altLang="en-US"/>
          </a:p>
        </p:txBody>
      </p:sp>
    </p:spTree>
    <p:extLst>
      <p:ext uri="{BB962C8B-B14F-4D97-AF65-F5344CB8AC3E}">
        <p14:creationId xmlns:p14="http://schemas.microsoft.com/office/powerpoint/2010/main" val="126139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0852E7-21AD-49D4-B85F-90ECE75850DA}"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58E55FA-0333-4604-8AF6-A39C0EF68AF0}" type="slidenum">
              <a:rPr lang="en-US" altLang="en-US"/>
              <a:pPr/>
              <a:t>‹#›</a:t>
            </a:fld>
            <a:endParaRPr lang="en-US" altLang="en-US"/>
          </a:p>
        </p:txBody>
      </p:sp>
    </p:spTree>
    <p:extLst>
      <p:ext uri="{BB962C8B-B14F-4D97-AF65-F5344CB8AC3E}">
        <p14:creationId xmlns:p14="http://schemas.microsoft.com/office/powerpoint/2010/main" val="1534808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F03F2E-0F65-4C7A-8806-46FF63DFFBE3}"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114C55-C298-4141-A064-FEC6E81FFA1A}" type="slidenum">
              <a:rPr lang="en-US" altLang="en-US"/>
              <a:pPr/>
              <a:t>‹#›</a:t>
            </a:fld>
            <a:endParaRPr lang="en-US" altLang="en-US"/>
          </a:p>
        </p:txBody>
      </p:sp>
    </p:spTree>
    <p:extLst>
      <p:ext uri="{BB962C8B-B14F-4D97-AF65-F5344CB8AC3E}">
        <p14:creationId xmlns:p14="http://schemas.microsoft.com/office/powerpoint/2010/main" val="244542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AC2CE2-6351-42C0-A96C-B66D4C138E52}"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C61B81-FE5F-45D4-9778-3B6D7C1CA6EC}" type="slidenum">
              <a:rPr lang="en-US" altLang="en-US"/>
              <a:pPr/>
              <a:t>‹#›</a:t>
            </a:fld>
            <a:endParaRPr lang="en-US" altLang="en-US"/>
          </a:p>
        </p:txBody>
      </p:sp>
    </p:spTree>
    <p:extLst>
      <p:ext uri="{BB962C8B-B14F-4D97-AF65-F5344CB8AC3E}">
        <p14:creationId xmlns:p14="http://schemas.microsoft.com/office/powerpoint/2010/main" val="41541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971401-73FC-4A6B-BD45-FC7F8F862ECA}" type="datetimeFigureOut">
              <a:rPr lang="en-US">
                <a:solidFill>
                  <a:prstClr val="black">
                    <a:tint val="75000"/>
                  </a:prstClr>
                </a:solidFill>
              </a:rPr>
              <a:pPr>
                <a:defRPr/>
              </a:pPr>
              <a:t>8/16/2016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A1E368-CD0E-4E17-A50F-26EC18FF470A}" type="slidenum">
              <a:rPr lang="en-US" altLang="en-US"/>
              <a:pPr/>
              <a:t>‹#›</a:t>
            </a:fld>
            <a:endParaRPr lang="en-US" altLang="en-US"/>
          </a:p>
        </p:txBody>
      </p:sp>
    </p:spTree>
    <p:extLst>
      <p:ext uri="{BB962C8B-B14F-4D97-AF65-F5344CB8AC3E}">
        <p14:creationId xmlns:p14="http://schemas.microsoft.com/office/powerpoint/2010/main" val="593329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D8DE87-CAEB-4F05-9F12-97803577FC67}" type="datetimeFigureOut">
              <a:rPr lang="en-US">
                <a:solidFill>
                  <a:prstClr val="black">
                    <a:tint val="75000"/>
                  </a:prstClr>
                </a:solidFill>
              </a:rPr>
              <a:pPr>
                <a:defRPr/>
              </a:pPr>
              <a:t>8/16/2016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FDE5ABD-308B-4E50-BD0E-1596B7A13F71}" type="slidenum">
              <a:rPr lang="en-US" altLang="en-US"/>
              <a:pPr/>
              <a:t>‹#›</a:t>
            </a:fld>
            <a:endParaRPr lang="en-US" altLang="en-US"/>
          </a:p>
        </p:txBody>
      </p:sp>
    </p:spTree>
    <p:extLst>
      <p:ext uri="{BB962C8B-B14F-4D97-AF65-F5344CB8AC3E}">
        <p14:creationId xmlns:p14="http://schemas.microsoft.com/office/powerpoint/2010/main" val="3610137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C9A0CA-B4EC-46F1-9AF5-BFB5B7CABD79}" type="datetimeFigureOut">
              <a:rPr lang="en-US">
                <a:solidFill>
                  <a:prstClr val="black">
                    <a:tint val="75000"/>
                  </a:prstClr>
                </a:solidFill>
              </a:rPr>
              <a:pPr>
                <a:defRPr/>
              </a:pPr>
              <a:t>8/16/2016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2658F6D-0CBF-4F08-8FF5-790A0B30BD78}" type="slidenum">
              <a:rPr lang="en-US" altLang="en-US"/>
              <a:pPr/>
              <a:t>‹#›</a:t>
            </a:fld>
            <a:endParaRPr lang="en-US" altLang="en-US"/>
          </a:p>
        </p:txBody>
      </p:sp>
    </p:spTree>
    <p:extLst>
      <p:ext uri="{BB962C8B-B14F-4D97-AF65-F5344CB8AC3E}">
        <p14:creationId xmlns:p14="http://schemas.microsoft.com/office/powerpoint/2010/main" val="214017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60C96-2C82-4CAC-AD9B-188F45CD3CB2}"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2563125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40C3FD-8E44-4524-814A-0227F626E6B3}"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F32C67C-8ED3-40A1-A8C9-888B77E65167}" type="slidenum">
              <a:rPr lang="en-US" altLang="en-US"/>
              <a:pPr/>
              <a:t>‹#›</a:t>
            </a:fld>
            <a:endParaRPr lang="en-US" altLang="en-US"/>
          </a:p>
        </p:txBody>
      </p:sp>
    </p:spTree>
    <p:extLst>
      <p:ext uri="{BB962C8B-B14F-4D97-AF65-F5344CB8AC3E}">
        <p14:creationId xmlns:p14="http://schemas.microsoft.com/office/powerpoint/2010/main" val="2154290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2D0C1A-CF53-4690-8BD5-68CE0BC65A49}"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EC5EF0-DD93-49F1-B576-F941F52DD23E}" type="slidenum">
              <a:rPr lang="en-US" altLang="en-US"/>
              <a:pPr/>
              <a:t>‹#›</a:t>
            </a:fld>
            <a:endParaRPr lang="en-US" altLang="en-US"/>
          </a:p>
        </p:txBody>
      </p:sp>
    </p:spTree>
    <p:extLst>
      <p:ext uri="{BB962C8B-B14F-4D97-AF65-F5344CB8AC3E}">
        <p14:creationId xmlns:p14="http://schemas.microsoft.com/office/powerpoint/2010/main" val="2769932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D06D0A-1571-437E-8E4F-0B30A9C902FF}"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84B64AA-6993-4468-BB56-F6EC41F0503A}" type="slidenum">
              <a:rPr lang="en-US" altLang="en-US"/>
              <a:pPr/>
              <a:t>‹#›</a:t>
            </a:fld>
            <a:endParaRPr lang="en-US" altLang="en-US"/>
          </a:p>
        </p:txBody>
      </p:sp>
    </p:spTree>
    <p:extLst>
      <p:ext uri="{BB962C8B-B14F-4D97-AF65-F5344CB8AC3E}">
        <p14:creationId xmlns:p14="http://schemas.microsoft.com/office/powerpoint/2010/main" val="3191672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6CE5D8-E331-421E-B29A-A7B96F5FB5CB}"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430A2E-0D88-488D-B2CA-97568325AB57}" type="slidenum">
              <a:rPr lang="en-US" altLang="en-US"/>
              <a:pPr/>
              <a:t>‹#›</a:t>
            </a:fld>
            <a:endParaRPr lang="en-US" altLang="en-US"/>
          </a:p>
        </p:txBody>
      </p:sp>
    </p:spTree>
    <p:extLst>
      <p:ext uri="{BB962C8B-B14F-4D97-AF65-F5344CB8AC3E}">
        <p14:creationId xmlns:p14="http://schemas.microsoft.com/office/powerpoint/2010/main" val="1839542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0880FB-4449-43E6-BD4F-851948305AB0}"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9FC7A0-17BC-4E4E-AECB-98226CD7B282}" type="slidenum">
              <a:rPr lang="en-US" altLang="en-US"/>
              <a:pPr/>
              <a:t>‹#›</a:t>
            </a:fld>
            <a:endParaRPr lang="en-US" altLang="en-US"/>
          </a:p>
        </p:txBody>
      </p:sp>
    </p:spTree>
    <p:extLst>
      <p:ext uri="{BB962C8B-B14F-4D97-AF65-F5344CB8AC3E}">
        <p14:creationId xmlns:p14="http://schemas.microsoft.com/office/powerpoint/2010/main" val="2054382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0852E7-21AD-49D4-B85F-90ECE75850DA}"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58E55FA-0333-4604-8AF6-A39C0EF68AF0}" type="slidenum">
              <a:rPr lang="en-US" altLang="en-US"/>
              <a:pPr/>
              <a:t>‹#›</a:t>
            </a:fld>
            <a:endParaRPr lang="en-US" altLang="en-US"/>
          </a:p>
        </p:txBody>
      </p:sp>
    </p:spTree>
    <p:extLst>
      <p:ext uri="{BB962C8B-B14F-4D97-AF65-F5344CB8AC3E}">
        <p14:creationId xmlns:p14="http://schemas.microsoft.com/office/powerpoint/2010/main" val="3917710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F03F2E-0F65-4C7A-8806-46FF63DFFBE3}"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114C55-C298-4141-A064-FEC6E81FFA1A}" type="slidenum">
              <a:rPr lang="en-US" altLang="en-US"/>
              <a:pPr/>
              <a:t>‹#›</a:t>
            </a:fld>
            <a:endParaRPr lang="en-US" altLang="en-US"/>
          </a:p>
        </p:txBody>
      </p:sp>
    </p:spTree>
    <p:extLst>
      <p:ext uri="{BB962C8B-B14F-4D97-AF65-F5344CB8AC3E}">
        <p14:creationId xmlns:p14="http://schemas.microsoft.com/office/powerpoint/2010/main" val="2815740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AC2CE2-6351-42C0-A96C-B66D4C138E52}"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C61B81-FE5F-45D4-9778-3B6D7C1CA6EC}" type="slidenum">
              <a:rPr lang="en-US" altLang="en-US"/>
              <a:pPr/>
              <a:t>‹#›</a:t>
            </a:fld>
            <a:endParaRPr lang="en-US" altLang="en-US"/>
          </a:p>
        </p:txBody>
      </p:sp>
    </p:spTree>
    <p:extLst>
      <p:ext uri="{BB962C8B-B14F-4D97-AF65-F5344CB8AC3E}">
        <p14:creationId xmlns:p14="http://schemas.microsoft.com/office/powerpoint/2010/main" val="559137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971401-73FC-4A6B-BD45-FC7F8F862ECA}" type="datetimeFigureOut">
              <a:rPr lang="en-US">
                <a:solidFill>
                  <a:prstClr val="black">
                    <a:tint val="75000"/>
                  </a:prstClr>
                </a:solidFill>
              </a:rPr>
              <a:pPr>
                <a:defRPr/>
              </a:pPr>
              <a:t>8/16/2016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A1E368-CD0E-4E17-A50F-26EC18FF470A}" type="slidenum">
              <a:rPr lang="en-US" altLang="en-US"/>
              <a:pPr/>
              <a:t>‹#›</a:t>
            </a:fld>
            <a:endParaRPr lang="en-US" altLang="en-US"/>
          </a:p>
        </p:txBody>
      </p:sp>
    </p:spTree>
    <p:extLst>
      <p:ext uri="{BB962C8B-B14F-4D97-AF65-F5344CB8AC3E}">
        <p14:creationId xmlns:p14="http://schemas.microsoft.com/office/powerpoint/2010/main" val="2532966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D8DE87-CAEB-4F05-9F12-97803577FC67}" type="datetimeFigureOut">
              <a:rPr lang="en-US">
                <a:solidFill>
                  <a:prstClr val="black">
                    <a:tint val="75000"/>
                  </a:prstClr>
                </a:solidFill>
              </a:rPr>
              <a:pPr>
                <a:defRPr/>
              </a:pPr>
              <a:t>8/16/2016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FDE5ABD-308B-4E50-BD0E-1596B7A13F71}" type="slidenum">
              <a:rPr lang="en-US" altLang="en-US"/>
              <a:pPr/>
              <a:t>‹#›</a:t>
            </a:fld>
            <a:endParaRPr lang="en-US" altLang="en-US"/>
          </a:p>
        </p:txBody>
      </p:sp>
    </p:spTree>
    <p:extLst>
      <p:ext uri="{BB962C8B-B14F-4D97-AF65-F5344CB8AC3E}">
        <p14:creationId xmlns:p14="http://schemas.microsoft.com/office/powerpoint/2010/main" val="33522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60C96-2C82-4CAC-AD9B-188F45CD3CB2}"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2452463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C9A0CA-B4EC-46F1-9AF5-BFB5B7CABD79}" type="datetimeFigureOut">
              <a:rPr lang="en-US">
                <a:solidFill>
                  <a:prstClr val="black">
                    <a:tint val="75000"/>
                  </a:prstClr>
                </a:solidFill>
              </a:rPr>
              <a:pPr>
                <a:defRPr/>
              </a:pPr>
              <a:t>8/16/2016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2658F6D-0CBF-4F08-8FF5-790A0B30BD78}" type="slidenum">
              <a:rPr lang="en-US" altLang="en-US"/>
              <a:pPr/>
              <a:t>‹#›</a:t>
            </a:fld>
            <a:endParaRPr lang="en-US" altLang="en-US"/>
          </a:p>
        </p:txBody>
      </p:sp>
    </p:spTree>
    <p:extLst>
      <p:ext uri="{BB962C8B-B14F-4D97-AF65-F5344CB8AC3E}">
        <p14:creationId xmlns:p14="http://schemas.microsoft.com/office/powerpoint/2010/main" val="2157562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40C3FD-8E44-4524-814A-0227F626E6B3}"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F32C67C-8ED3-40A1-A8C9-888B77E65167}" type="slidenum">
              <a:rPr lang="en-US" altLang="en-US"/>
              <a:pPr/>
              <a:t>‹#›</a:t>
            </a:fld>
            <a:endParaRPr lang="en-US" altLang="en-US"/>
          </a:p>
        </p:txBody>
      </p:sp>
    </p:spTree>
    <p:extLst>
      <p:ext uri="{BB962C8B-B14F-4D97-AF65-F5344CB8AC3E}">
        <p14:creationId xmlns:p14="http://schemas.microsoft.com/office/powerpoint/2010/main" val="2156105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2D0C1A-CF53-4690-8BD5-68CE0BC65A49}"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EC5EF0-DD93-49F1-B576-F941F52DD23E}" type="slidenum">
              <a:rPr lang="en-US" altLang="en-US"/>
              <a:pPr/>
              <a:t>‹#›</a:t>
            </a:fld>
            <a:endParaRPr lang="en-US" altLang="en-US"/>
          </a:p>
        </p:txBody>
      </p:sp>
    </p:spTree>
    <p:extLst>
      <p:ext uri="{BB962C8B-B14F-4D97-AF65-F5344CB8AC3E}">
        <p14:creationId xmlns:p14="http://schemas.microsoft.com/office/powerpoint/2010/main" val="173759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D06D0A-1571-437E-8E4F-0B30A9C902FF}"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84B64AA-6993-4468-BB56-F6EC41F0503A}" type="slidenum">
              <a:rPr lang="en-US" altLang="en-US"/>
              <a:pPr/>
              <a:t>‹#›</a:t>
            </a:fld>
            <a:endParaRPr lang="en-US" altLang="en-US"/>
          </a:p>
        </p:txBody>
      </p:sp>
    </p:spTree>
    <p:extLst>
      <p:ext uri="{BB962C8B-B14F-4D97-AF65-F5344CB8AC3E}">
        <p14:creationId xmlns:p14="http://schemas.microsoft.com/office/powerpoint/2010/main" val="1567371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6CE5D8-E331-421E-B29A-A7B96F5FB5CB}"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430A2E-0D88-488D-B2CA-97568325AB57}" type="slidenum">
              <a:rPr lang="en-US" altLang="en-US"/>
              <a:pPr/>
              <a:t>‹#›</a:t>
            </a:fld>
            <a:endParaRPr lang="en-US" altLang="en-US"/>
          </a:p>
        </p:txBody>
      </p:sp>
    </p:spTree>
    <p:extLst>
      <p:ext uri="{BB962C8B-B14F-4D97-AF65-F5344CB8AC3E}">
        <p14:creationId xmlns:p14="http://schemas.microsoft.com/office/powerpoint/2010/main" val="3879965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0880FB-4449-43E6-BD4F-851948305AB0}"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9FC7A0-17BC-4E4E-AECB-98226CD7B282}" type="slidenum">
              <a:rPr lang="en-US" altLang="en-US"/>
              <a:pPr/>
              <a:t>‹#›</a:t>
            </a:fld>
            <a:endParaRPr lang="en-US" altLang="en-US"/>
          </a:p>
        </p:txBody>
      </p:sp>
    </p:spTree>
    <p:extLst>
      <p:ext uri="{BB962C8B-B14F-4D97-AF65-F5344CB8AC3E}">
        <p14:creationId xmlns:p14="http://schemas.microsoft.com/office/powerpoint/2010/main" val="2344249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0852E7-21AD-49D4-B85F-90ECE75850DA}"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58E55FA-0333-4604-8AF6-A39C0EF68AF0}" type="slidenum">
              <a:rPr lang="en-US" altLang="en-US"/>
              <a:pPr/>
              <a:t>‹#›</a:t>
            </a:fld>
            <a:endParaRPr lang="en-US" altLang="en-US"/>
          </a:p>
        </p:txBody>
      </p:sp>
    </p:spTree>
    <p:extLst>
      <p:ext uri="{BB962C8B-B14F-4D97-AF65-F5344CB8AC3E}">
        <p14:creationId xmlns:p14="http://schemas.microsoft.com/office/powerpoint/2010/main" val="3416483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F03F2E-0F65-4C7A-8806-46FF63DFFBE3}"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114C55-C298-4141-A064-FEC6E81FFA1A}" type="slidenum">
              <a:rPr lang="en-US" altLang="en-US"/>
              <a:pPr/>
              <a:t>‹#›</a:t>
            </a:fld>
            <a:endParaRPr lang="en-US" altLang="en-US"/>
          </a:p>
        </p:txBody>
      </p:sp>
    </p:spTree>
    <p:extLst>
      <p:ext uri="{BB962C8B-B14F-4D97-AF65-F5344CB8AC3E}">
        <p14:creationId xmlns:p14="http://schemas.microsoft.com/office/powerpoint/2010/main" val="2912032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AC2CE2-6351-42C0-A96C-B66D4C138E52}"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C61B81-FE5F-45D4-9778-3B6D7C1CA6EC}" type="slidenum">
              <a:rPr lang="en-US" altLang="en-US"/>
              <a:pPr/>
              <a:t>‹#›</a:t>
            </a:fld>
            <a:endParaRPr lang="en-US" altLang="en-US"/>
          </a:p>
        </p:txBody>
      </p:sp>
    </p:spTree>
    <p:extLst>
      <p:ext uri="{BB962C8B-B14F-4D97-AF65-F5344CB8AC3E}">
        <p14:creationId xmlns:p14="http://schemas.microsoft.com/office/powerpoint/2010/main" val="4174933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971401-73FC-4A6B-BD45-FC7F8F862ECA}" type="datetimeFigureOut">
              <a:rPr lang="en-US">
                <a:solidFill>
                  <a:prstClr val="black">
                    <a:tint val="75000"/>
                  </a:prstClr>
                </a:solidFill>
              </a:rPr>
              <a:pPr>
                <a:defRPr/>
              </a:pPr>
              <a:t>8/16/2016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A1E368-CD0E-4E17-A50F-26EC18FF470A}" type="slidenum">
              <a:rPr lang="en-US" altLang="en-US"/>
              <a:pPr/>
              <a:t>‹#›</a:t>
            </a:fld>
            <a:endParaRPr lang="en-US" altLang="en-US"/>
          </a:p>
        </p:txBody>
      </p:sp>
    </p:spTree>
    <p:extLst>
      <p:ext uri="{BB962C8B-B14F-4D97-AF65-F5344CB8AC3E}">
        <p14:creationId xmlns:p14="http://schemas.microsoft.com/office/powerpoint/2010/main" val="387664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60C96-2C82-4CAC-AD9B-188F45CD3CB2}"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2802988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D8DE87-CAEB-4F05-9F12-97803577FC67}" type="datetimeFigureOut">
              <a:rPr lang="en-US">
                <a:solidFill>
                  <a:prstClr val="black">
                    <a:tint val="75000"/>
                  </a:prstClr>
                </a:solidFill>
              </a:rPr>
              <a:pPr>
                <a:defRPr/>
              </a:pPr>
              <a:t>8/16/2016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FDE5ABD-308B-4E50-BD0E-1596B7A13F71}" type="slidenum">
              <a:rPr lang="en-US" altLang="en-US"/>
              <a:pPr/>
              <a:t>‹#›</a:t>
            </a:fld>
            <a:endParaRPr lang="en-US" altLang="en-US"/>
          </a:p>
        </p:txBody>
      </p:sp>
    </p:spTree>
    <p:extLst>
      <p:ext uri="{BB962C8B-B14F-4D97-AF65-F5344CB8AC3E}">
        <p14:creationId xmlns:p14="http://schemas.microsoft.com/office/powerpoint/2010/main" val="4290637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C9A0CA-B4EC-46F1-9AF5-BFB5B7CABD79}" type="datetimeFigureOut">
              <a:rPr lang="en-US">
                <a:solidFill>
                  <a:prstClr val="black">
                    <a:tint val="75000"/>
                  </a:prstClr>
                </a:solidFill>
              </a:rPr>
              <a:pPr>
                <a:defRPr/>
              </a:pPr>
              <a:t>8/16/2016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2658F6D-0CBF-4F08-8FF5-790A0B30BD78}" type="slidenum">
              <a:rPr lang="en-US" altLang="en-US"/>
              <a:pPr/>
              <a:t>‹#›</a:t>
            </a:fld>
            <a:endParaRPr lang="en-US" altLang="en-US"/>
          </a:p>
        </p:txBody>
      </p:sp>
    </p:spTree>
    <p:extLst>
      <p:ext uri="{BB962C8B-B14F-4D97-AF65-F5344CB8AC3E}">
        <p14:creationId xmlns:p14="http://schemas.microsoft.com/office/powerpoint/2010/main" val="4144182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40C3FD-8E44-4524-814A-0227F626E6B3}"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F32C67C-8ED3-40A1-A8C9-888B77E65167}" type="slidenum">
              <a:rPr lang="en-US" altLang="en-US"/>
              <a:pPr/>
              <a:t>‹#›</a:t>
            </a:fld>
            <a:endParaRPr lang="en-US" altLang="en-US"/>
          </a:p>
        </p:txBody>
      </p:sp>
    </p:spTree>
    <p:extLst>
      <p:ext uri="{BB962C8B-B14F-4D97-AF65-F5344CB8AC3E}">
        <p14:creationId xmlns:p14="http://schemas.microsoft.com/office/powerpoint/2010/main" val="2419472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2D0C1A-CF53-4690-8BD5-68CE0BC65A49}"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EC5EF0-DD93-49F1-B576-F941F52DD23E}" type="slidenum">
              <a:rPr lang="en-US" altLang="en-US"/>
              <a:pPr/>
              <a:t>‹#›</a:t>
            </a:fld>
            <a:endParaRPr lang="en-US" altLang="en-US"/>
          </a:p>
        </p:txBody>
      </p:sp>
    </p:spTree>
    <p:extLst>
      <p:ext uri="{BB962C8B-B14F-4D97-AF65-F5344CB8AC3E}">
        <p14:creationId xmlns:p14="http://schemas.microsoft.com/office/powerpoint/2010/main" val="2639170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D06D0A-1571-437E-8E4F-0B30A9C902FF}"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84B64AA-6993-4468-BB56-F6EC41F0503A}" type="slidenum">
              <a:rPr lang="en-US" altLang="en-US"/>
              <a:pPr/>
              <a:t>‹#›</a:t>
            </a:fld>
            <a:endParaRPr lang="en-US" altLang="en-US"/>
          </a:p>
        </p:txBody>
      </p:sp>
    </p:spTree>
    <p:extLst>
      <p:ext uri="{BB962C8B-B14F-4D97-AF65-F5344CB8AC3E}">
        <p14:creationId xmlns:p14="http://schemas.microsoft.com/office/powerpoint/2010/main" val="3550129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6CE5D8-E331-421E-B29A-A7B96F5FB5CB}"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430A2E-0D88-488D-B2CA-97568325AB57}" type="slidenum">
              <a:rPr lang="en-US" altLang="en-US"/>
              <a:pPr/>
              <a:t>‹#›</a:t>
            </a:fld>
            <a:endParaRPr lang="en-US" altLang="en-US"/>
          </a:p>
        </p:txBody>
      </p:sp>
    </p:spTree>
    <p:extLst>
      <p:ext uri="{BB962C8B-B14F-4D97-AF65-F5344CB8AC3E}">
        <p14:creationId xmlns:p14="http://schemas.microsoft.com/office/powerpoint/2010/main" val="3609836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0880FB-4449-43E6-BD4F-851948305AB0}"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9FC7A0-17BC-4E4E-AECB-98226CD7B282}" type="slidenum">
              <a:rPr lang="en-US" altLang="en-US"/>
              <a:pPr/>
              <a:t>‹#›</a:t>
            </a:fld>
            <a:endParaRPr lang="en-US" altLang="en-US"/>
          </a:p>
        </p:txBody>
      </p:sp>
    </p:spTree>
    <p:extLst>
      <p:ext uri="{BB962C8B-B14F-4D97-AF65-F5344CB8AC3E}">
        <p14:creationId xmlns:p14="http://schemas.microsoft.com/office/powerpoint/2010/main" val="1519102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0852E7-21AD-49D4-B85F-90ECE75850DA}"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58E55FA-0333-4604-8AF6-A39C0EF68AF0}" type="slidenum">
              <a:rPr lang="en-US" altLang="en-US"/>
              <a:pPr/>
              <a:t>‹#›</a:t>
            </a:fld>
            <a:endParaRPr lang="en-US" altLang="en-US"/>
          </a:p>
        </p:txBody>
      </p:sp>
    </p:spTree>
    <p:extLst>
      <p:ext uri="{BB962C8B-B14F-4D97-AF65-F5344CB8AC3E}">
        <p14:creationId xmlns:p14="http://schemas.microsoft.com/office/powerpoint/2010/main" val="133653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F03F2E-0F65-4C7A-8806-46FF63DFFBE3}"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114C55-C298-4141-A064-FEC6E81FFA1A}" type="slidenum">
              <a:rPr lang="en-US" altLang="en-US"/>
              <a:pPr/>
              <a:t>‹#›</a:t>
            </a:fld>
            <a:endParaRPr lang="en-US" altLang="en-US"/>
          </a:p>
        </p:txBody>
      </p:sp>
    </p:spTree>
    <p:extLst>
      <p:ext uri="{BB962C8B-B14F-4D97-AF65-F5344CB8AC3E}">
        <p14:creationId xmlns:p14="http://schemas.microsoft.com/office/powerpoint/2010/main" val="2218194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AC2CE2-6351-42C0-A96C-B66D4C138E52}"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C61B81-FE5F-45D4-9778-3B6D7C1CA6EC}" type="slidenum">
              <a:rPr lang="en-US" altLang="en-US"/>
              <a:pPr/>
              <a:t>‹#›</a:t>
            </a:fld>
            <a:endParaRPr lang="en-US" altLang="en-US"/>
          </a:p>
        </p:txBody>
      </p:sp>
    </p:spTree>
    <p:extLst>
      <p:ext uri="{BB962C8B-B14F-4D97-AF65-F5344CB8AC3E}">
        <p14:creationId xmlns:p14="http://schemas.microsoft.com/office/powerpoint/2010/main" val="359240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60C96-2C82-4CAC-AD9B-188F45CD3CB2}"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1163729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971401-73FC-4A6B-BD45-FC7F8F862ECA}" type="datetimeFigureOut">
              <a:rPr lang="en-US">
                <a:solidFill>
                  <a:prstClr val="black">
                    <a:tint val="75000"/>
                  </a:prstClr>
                </a:solidFill>
              </a:rPr>
              <a:pPr>
                <a:defRPr/>
              </a:pPr>
              <a:t>8/16/2016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A1E368-CD0E-4E17-A50F-26EC18FF470A}" type="slidenum">
              <a:rPr lang="en-US" altLang="en-US"/>
              <a:pPr/>
              <a:t>‹#›</a:t>
            </a:fld>
            <a:endParaRPr lang="en-US" altLang="en-US"/>
          </a:p>
        </p:txBody>
      </p:sp>
    </p:spTree>
    <p:extLst>
      <p:ext uri="{BB962C8B-B14F-4D97-AF65-F5344CB8AC3E}">
        <p14:creationId xmlns:p14="http://schemas.microsoft.com/office/powerpoint/2010/main" val="103450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D8DE87-CAEB-4F05-9F12-97803577FC67}" type="datetimeFigureOut">
              <a:rPr lang="en-US">
                <a:solidFill>
                  <a:prstClr val="black">
                    <a:tint val="75000"/>
                  </a:prstClr>
                </a:solidFill>
              </a:rPr>
              <a:pPr>
                <a:defRPr/>
              </a:pPr>
              <a:t>8/16/2016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FDE5ABD-308B-4E50-BD0E-1596B7A13F71}" type="slidenum">
              <a:rPr lang="en-US" altLang="en-US"/>
              <a:pPr/>
              <a:t>‹#›</a:t>
            </a:fld>
            <a:endParaRPr lang="en-US" altLang="en-US"/>
          </a:p>
        </p:txBody>
      </p:sp>
    </p:spTree>
    <p:extLst>
      <p:ext uri="{BB962C8B-B14F-4D97-AF65-F5344CB8AC3E}">
        <p14:creationId xmlns:p14="http://schemas.microsoft.com/office/powerpoint/2010/main" val="1718393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C9A0CA-B4EC-46F1-9AF5-BFB5B7CABD79}" type="datetimeFigureOut">
              <a:rPr lang="en-US">
                <a:solidFill>
                  <a:prstClr val="black">
                    <a:tint val="75000"/>
                  </a:prstClr>
                </a:solidFill>
              </a:rPr>
              <a:pPr>
                <a:defRPr/>
              </a:pPr>
              <a:t>8/16/2016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2658F6D-0CBF-4F08-8FF5-790A0B30BD78}" type="slidenum">
              <a:rPr lang="en-US" altLang="en-US"/>
              <a:pPr/>
              <a:t>‹#›</a:t>
            </a:fld>
            <a:endParaRPr lang="en-US" altLang="en-US"/>
          </a:p>
        </p:txBody>
      </p:sp>
    </p:spTree>
    <p:extLst>
      <p:ext uri="{BB962C8B-B14F-4D97-AF65-F5344CB8AC3E}">
        <p14:creationId xmlns:p14="http://schemas.microsoft.com/office/powerpoint/2010/main" val="117660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40C3FD-8E44-4524-814A-0227F626E6B3}"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F32C67C-8ED3-40A1-A8C9-888B77E65167}" type="slidenum">
              <a:rPr lang="en-US" altLang="en-US"/>
              <a:pPr/>
              <a:t>‹#›</a:t>
            </a:fld>
            <a:endParaRPr lang="en-US" altLang="en-US"/>
          </a:p>
        </p:txBody>
      </p:sp>
    </p:spTree>
    <p:extLst>
      <p:ext uri="{BB962C8B-B14F-4D97-AF65-F5344CB8AC3E}">
        <p14:creationId xmlns:p14="http://schemas.microsoft.com/office/powerpoint/2010/main" val="2450847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2D0C1A-CF53-4690-8BD5-68CE0BC65A49}"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EC5EF0-DD93-49F1-B576-F941F52DD23E}" type="slidenum">
              <a:rPr lang="en-US" altLang="en-US"/>
              <a:pPr/>
              <a:t>‹#›</a:t>
            </a:fld>
            <a:endParaRPr lang="en-US" altLang="en-US"/>
          </a:p>
        </p:txBody>
      </p:sp>
    </p:spTree>
    <p:extLst>
      <p:ext uri="{BB962C8B-B14F-4D97-AF65-F5344CB8AC3E}">
        <p14:creationId xmlns:p14="http://schemas.microsoft.com/office/powerpoint/2010/main" val="3373042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D06D0A-1571-437E-8E4F-0B30A9C902FF}"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84B64AA-6993-4468-BB56-F6EC41F0503A}" type="slidenum">
              <a:rPr lang="en-US" altLang="en-US"/>
              <a:pPr/>
              <a:t>‹#›</a:t>
            </a:fld>
            <a:endParaRPr lang="en-US" altLang="en-US"/>
          </a:p>
        </p:txBody>
      </p:sp>
    </p:spTree>
    <p:extLst>
      <p:ext uri="{BB962C8B-B14F-4D97-AF65-F5344CB8AC3E}">
        <p14:creationId xmlns:p14="http://schemas.microsoft.com/office/powerpoint/2010/main" val="83116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6CE5D8-E331-421E-B29A-A7B96F5FB5CB}"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430A2E-0D88-488D-B2CA-97568325AB57}" type="slidenum">
              <a:rPr lang="en-US" altLang="en-US"/>
              <a:pPr/>
              <a:t>‹#›</a:t>
            </a:fld>
            <a:endParaRPr lang="en-US" altLang="en-US"/>
          </a:p>
        </p:txBody>
      </p:sp>
    </p:spTree>
    <p:extLst>
      <p:ext uri="{BB962C8B-B14F-4D97-AF65-F5344CB8AC3E}">
        <p14:creationId xmlns:p14="http://schemas.microsoft.com/office/powerpoint/2010/main" val="36310609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0880FB-4449-43E6-BD4F-851948305AB0}"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9FC7A0-17BC-4E4E-AECB-98226CD7B282}" type="slidenum">
              <a:rPr lang="en-US" altLang="en-US"/>
              <a:pPr/>
              <a:t>‹#›</a:t>
            </a:fld>
            <a:endParaRPr lang="en-US" altLang="en-US"/>
          </a:p>
        </p:txBody>
      </p:sp>
    </p:spTree>
    <p:extLst>
      <p:ext uri="{BB962C8B-B14F-4D97-AF65-F5344CB8AC3E}">
        <p14:creationId xmlns:p14="http://schemas.microsoft.com/office/powerpoint/2010/main" val="252497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0852E7-21AD-49D4-B85F-90ECE75850DA}"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58E55FA-0333-4604-8AF6-A39C0EF68AF0}" type="slidenum">
              <a:rPr lang="en-US" altLang="en-US"/>
              <a:pPr/>
              <a:t>‹#›</a:t>
            </a:fld>
            <a:endParaRPr lang="en-US" altLang="en-US"/>
          </a:p>
        </p:txBody>
      </p:sp>
    </p:spTree>
    <p:extLst>
      <p:ext uri="{BB962C8B-B14F-4D97-AF65-F5344CB8AC3E}">
        <p14:creationId xmlns:p14="http://schemas.microsoft.com/office/powerpoint/2010/main" val="4170517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F03F2E-0F65-4C7A-8806-46FF63DFFBE3}"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114C55-C298-4141-A064-FEC6E81FFA1A}" type="slidenum">
              <a:rPr lang="en-US" altLang="en-US"/>
              <a:pPr/>
              <a:t>‹#›</a:t>
            </a:fld>
            <a:endParaRPr lang="en-US" altLang="en-US"/>
          </a:p>
        </p:txBody>
      </p:sp>
    </p:spTree>
    <p:extLst>
      <p:ext uri="{BB962C8B-B14F-4D97-AF65-F5344CB8AC3E}">
        <p14:creationId xmlns:p14="http://schemas.microsoft.com/office/powerpoint/2010/main" val="211753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60C96-2C82-4CAC-AD9B-188F45CD3CB2}" type="datetimeFigureOut">
              <a:rPr lang="en-US" smtClean="0"/>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1933841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AC2CE2-6351-42C0-A96C-B66D4C138E52}"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C61B81-FE5F-45D4-9778-3B6D7C1CA6EC}" type="slidenum">
              <a:rPr lang="en-US" altLang="en-US"/>
              <a:pPr/>
              <a:t>‹#›</a:t>
            </a:fld>
            <a:endParaRPr lang="en-US" altLang="en-US"/>
          </a:p>
        </p:txBody>
      </p:sp>
    </p:spTree>
    <p:extLst>
      <p:ext uri="{BB962C8B-B14F-4D97-AF65-F5344CB8AC3E}">
        <p14:creationId xmlns:p14="http://schemas.microsoft.com/office/powerpoint/2010/main" val="1712719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971401-73FC-4A6B-BD45-FC7F8F862ECA}" type="datetimeFigureOut">
              <a:rPr lang="en-US">
                <a:solidFill>
                  <a:prstClr val="black">
                    <a:tint val="75000"/>
                  </a:prstClr>
                </a:solidFill>
              </a:rPr>
              <a:pPr>
                <a:defRPr/>
              </a:pPr>
              <a:t>8/16/2016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A1E368-CD0E-4E17-A50F-26EC18FF470A}" type="slidenum">
              <a:rPr lang="en-US" altLang="en-US"/>
              <a:pPr/>
              <a:t>‹#›</a:t>
            </a:fld>
            <a:endParaRPr lang="en-US" altLang="en-US"/>
          </a:p>
        </p:txBody>
      </p:sp>
    </p:spTree>
    <p:extLst>
      <p:ext uri="{BB962C8B-B14F-4D97-AF65-F5344CB8AC3E}">
        <p14:creationId xmlns:p14="http://schemas.microsoft.com/office/powerpoint/2010/main" val="21052911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D8DE87-CAEB-4F05-9F12-97803577FC67}" type="datetimeFigureOut">
              <a:rPr lang="en-US">
                <a:solidFill>
                  <a:prstClr val="black">
                    <a:tint val="75000"/>
                  </a:prstClr>
                </a:solidFill>
              </a:rPr>
              <a:pPr>
                <a:defRPr/>
              </a:pPr>
              <a:t>8/16/2016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FDE5ABD-308B-4E50-BD0E-1596B7A13F71}" type="slidenum">
              <a:rPr lang="en-US" altLang="en-US"/>
              <a:pPr/>
              <a:t>‹#›</a:t>
            </a:fld>
            <a:endParaRPr lang="en-US" altLang="en-US"/>
          </a:p>
        </p:txBody>
      </p:sp>
    </p:spTree>
    <p:extLst>
      <p:ext uri="{BB962C8B-B14F-4D97-AF65-F5344CB8AC3E}">
        <p14:creationId xmlns:p14="http://schemas.microsoft.com/office/powerpoint/2010/main" val="1445726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C9A0CA-B4EC-46F1-9AF5-BFB5B7CABD79}" type="datetimeFigureOut">
              <a:rPr lang="en-US">
                <a:solidFill>
                  <a:prstClr val="black">
                    <a:tint val="75000"/>
                  </a:prstClr>
                </a:solidFill>
              </a:rPr>
              <a:pPr>
                <a:defRPr/>
              </a:pPr>
              <a:t>8/16/2016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2658F6D-0CBF-4F08-8FF5-790A0B30BD78}" type="slidenum">
              <a:rPr lang="en-US" altLang="en-US"/>
              <a:pPr/>
              <a:t>‹#›</a:t>
            </a:fld>
            <a:endParaRPr lang="en-US" altLang="en-US"/>
          </a:p>
        </p:txBody>
      </p:sp>
    </p:spTree>
    <p:extLst>
      <p:ext uri="{BB962C8B-B14F-4D97-AF65-F5344CB8AC3E}">
        <p14:creationId xmlns:p14="http://schemas.microsoft.com/office/powerpoint/2010/main" val="38905475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40C3FD-8E44-4524-814A-0227F626E6B3}"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F32C67C-8ED3-40A1-A8C9-888B77E65167}" type="slidenum">
              <a:rPr lang="en-US" altLang="en-US"/>
              <a:pPr/>
              <a:t>‹#›</a:t>
            </a:fld>
            <a:endParaRPr lang="en-US" altLang="en-US"/>
          </a:p>
        </p:txBody>
      </p:sp>
    </p:spTree>
    <p:extLst>
      <p:ext uri="{BB962C8B-B14F-4D97-AF65-F5344CB8AC3E}">
        <p14:creationId xmlns:p14="http://schemas.microsoft.com/office/powerpoint/2010/main" val="433091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2D0C1A-CF53-4690-8BD5-68CE0BC65A49}" type="datetimeFigureOut">
              <a:rPr lang="en-US">
                <a:solidFill>
                  <a:prstClr val="black">
                    <a:tint val="75000"/>
                  </a:prstClr>
                </a:solidFill>
              </a:rPr>
              <a:pPr>
                <a:defRPr/>
              </a:pPr>
              <a:t>8/16/2016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EC5EF0-DD93-49F1-B576-F941F52DD23E}" type="slidenum">
              <a:rPr lang="en-US" altLang="en-US"/>
              <a:pPr/>
              <a:t>‹#›</a:t>
            </a:fld>
            <a:endParaRPr lang="en-US" altLang="en-US"/>
          </a:p>
        </p:txBody>
      </p:sp>
    </p:spTree>
    <p:extLst>
      <p:ext uri="{BB962C8B-B14F-4D97-AF65-F5344CB8AC3E}">
        <p14:creationId xmlns:p14="http://schemas.microsoft.com/office/powerpoint/2010/main" val="1916318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D06D0A-1571-437E-8E4F-0B30A9C902FF}"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84B64AA-6993-4468-BB56-F6EC41F0503A}" type="slidenum">
              <a:rPr lang="en-US" altLang="en-US"/>
              <a:pPr/>
              <a:t>‹#›</a:t>
            </a:fld>
            <a:endParaRPr lang="en-US" altLang="en-US"/>
          </a:p>
        </p:txBody>
      </p:sp>
    </p:spTree>
    <p:extLst>
      <p:ext uri="{BB962C8B-B14F-4D97-AF65-F5344CB8AC3E}">
        <p14:creationId xmlns:p14="http://schemas.microsoft.com/office/powerpoint/2010/main" val="15220718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6CE5D8-E331-421E-B29A-A7B96F5FB5CB}"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430A2E-0D88-488D-B2CA-97568325AB57}" type="slidenum">
              <a:rPr lang="en-US" altLang="en-US"/>
              <a:pPr/>
              <a:t>‹#›</a:t>
            </a:fld>
            <a:endParaRPr lang="en-US" altLang="en-US"/>
          </a:p>
        </p:txBody>
      </p:sp>
    </p:spTree>
    <p:extLst>
      <p:ext uri="{BB962C8B-B14F-4D97-AF65-F5344CB8AC3E}">
        <p14:creationId xmlns:p14="http://schemas.microsoft.com/office/powerpoint/2010/main" val="152102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60C96-2C82-4CAC-AD9B-188F45CD3CB2}"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15442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60C96-2C82-4CAC-AD9B-188F45CD3CB2}"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9AAFA-FAB0-4B6C-B3DB-1F32CD9E26A4}" type="slidenum">
              <a:rPr lang="en-US" smtClean="0"/>
              <a:t>‹#›</a:t>
            </a:fld>
            <a:endParaRPr lang="en-US"/>
          </a:p>
        </p:txBody>
      </p:sp>
    </p:spTree>
    <p:extLst>
      <p:ext uri="{BB962C8B-B14F-4D97-AF65-F5344CB8AC3E}">
        <p14:creationId xmlns:p14="http://schemas.microsoft.com/office/powerpoint/2010/main" val="12437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60C96-2C82-4CAC-AD9B-188F45CD3CB2}" type="datetimeFigureOut">
              <a:rPr lang="en-US" smtClean="0"/>
              <a:t>8/16/2016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9AAFA-FAB0-4B6C-B3DB-1F32CD9E26A4}" type="slidenum">
              <a:rPr lang="en-US" smtClean="0"/>
              <a:t>‹#›</a:t>
            </a:fld>
            <a:endParaRPr lang="en-US"/>
          </a:p>
        </p:txBody>
      </p:sp>
    </p:spTree>
    <p:extLst>
      <p:ext uri="{BB962C8B-B14F-4D97-AF65-F5344CB8AC3E}">
        <p14:creationId xmlns:p14="http://schemas.microsoft.com/office/powerpoint/2010/main" val="4044908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303D4C1-680B-4B13-8BEE-174AE9D04E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8560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B84284-BFF3-4A5A-890D-8E5FB8663B09}"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D25981C-C0CB-4E7D-84BD-516BAC0878F0}"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1573522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B84284-BFF3-4A5A-890D-8E5FB8663B09}"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D25981C-C0CB-4E7D-84BD-516BAC0878F0}"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1806342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B84284-BFF3-4A5A-890D-8E5FB8663B09}"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D25981C-C0CB-4E7D-84BD-516BAC0878F0}"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4592935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B84284-BFF3-4A5A-890D-8E5FB8663B09}"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D25981C-C0CB-4E7D-84BD-516BAC0878F0}"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0203226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B84284-BFF3-4A5A-890D-8E5FB8663B09}" type="datetimeFigureOut">
              <a:rPr lang="en-US">
                <a:solidFill>
                  <a:prstClr val="black">
                    <a:tint val="75000"/>
                  </a:prstClr>
                </a:solidFill>
              </a:rPr>
              <a:pPr>
                <a:defRPr/>
              </a:pPr>
              <a:t>8/16/2016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D25981C-C0CB-4E7D-84BD-516BAC0878F0}"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30125260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1.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1.xml"/><Relationship Id="rId1" Type="http://schemas.openxmlformats.org/officeDocument/2006/relationships/vmlDrawing" Target="../drawings/vmlDrawing3.vml"/><Relationship Id="rId5" Type="http://schemas.openxmlformats.org/officeDocument/2006/relationships/image" Target="../media/image35.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51.xml"/><Relationship Id="rId1" Type="http://schemas.openxmlformats.org/officeDocument/2006/relationships/vmlDrawing" Target="../drawings/vmlDrawing4.vml"/><Relationship Id="rId6" Type="http://schemas.openxmlformats.org/officeDocument/2006/relationships/image" Target="../media/image38.png"/><Relationship Id="rId5" Type="http://schemas.openxmlformats.org/officeDocument/2006/relationships/oleObject" Target="../embeddings/oleObject4.bin"/><Relationship Id="rId10"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1.xml"/><Relationship Id="rId1" Type="http://schemas.openxmlformats.org/officeDocument/2006/relationships/vmlDrawing" Target="../drawings/vmlDrawing5.vml"/><Relationship Id="rId6" Type="http://schemas.openxmlformats.org/officeDocument/2006/relationships/image" Target="../media/image42.png"/><Relationship Id="rId5" Type="http://schemas.openxmlformats.org/officeDocument/2006/relationships/oleObject" Target="../embeddings/oleObject7.bin"/><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vmlDrawing" Target="../drawings/vmlDrawing6.vml"/><Relationship Id="rId6" Type="http://schemas.openxmlformats.org/officeDocument/2006/relationships/image" Target="../media/image44.png"/><Relationship Id="rId5" Type="http://schemas.openxmlformats.org/officeDocument/2006/relationships/oleObject" Target="../embeddings/oleObject8.bin"/><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1.xml"/><Relationship Id="rId1" Type="http://schemas.openxmlformats.org/officeDocument/2006/relationships/vmlDrawing" Target="../drawings/vmlDrawing7.vml"/><Relationship Id="rId5" Type="http://schemas.openxmlformats.org/officeDocument/2006/relationships/image" Target="../media/image48.png"/><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vmlDrawing" Target="../drawings/vmlDrawing8.vml"/><Relationship Id="rId5" Type="http://schemas.openxmlformats.org/officeDocument/2006/relationships/image" Target="../media/image50.png"/><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3.xml"/><Relationship Id="rId1" Type="http://schemas.openxmlformats.org/officeDocument/2006/relationships/vmlDrawing" Target="../drawings/vmlDrawing9.vml"/><Relationship Id="rId5" Type="http://schemas.openxmlformats.org/officeDocument/2006/relationships/image" Target="../media/image52.png"/><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3.xml"/><Relationship Id="rId1" Type="http://schemas.openxmlformats.org/officeDocument/2006/relationships/vmlDrawing" Target="../drawings/vmlDrawing10.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eg"/><Relationship Id="rId9" Type="http://schemas.openxmlformats.org/officeDocument/2006/relationships/image" Target="../media/image20.GIF"/></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8.xml"/><Relationship Id="rId1" Type="http://schemas.openxmlformats.org/officeDocument/2006/relationships/vmlDrawing" Target="../drawings/vmlDrawing11.v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50976"/>
            <a:ext cx="12192000" cy="2049462"/>
          </a:xfrm>
        </p:spPr>
        <p:txBody>
          <a:bodyPr/>
          <a:lstStyle/>
          <a:p>
            <a:r>
              <a:rPr lang="en-US" sz="8800" b="1" dirty="0" smtClean="0">
                <a:solidFill>
                  <a:srgbClr val="FFFF00"/>
                </a:solidFill>
                <a:latin typeface="Papyrus" panose="03070502060502030205" pitchFamily="66" charset="0"/>
              </a:rPr>
              <a:t>Unit #2: Colonization</a:t>
            </a:r>
            <a:endParaRPr lang="en-US" sz="8800" b="1" dirty="0">
              <a:solidFill>
                <a:srgbClr val="FFFF00"/>
              </a:solidFill>
              <a:latin typeface="Papyrus" panose="03070502060502030205" pitchFamily="66" charset="0"/>
            </a:endParaRPr>
          </a:p>
        </p:txBody>
      </p:sp>
      <p:sp>
        <p:nvSpPr>
          <p:cNvPr id="3" name="Subtitle 2"/>
          <p:cNvSpPr>
            <a:spLocks noGrp="1"/>
          </p:cNvSpPr>
          <p:nvPr>
            <p:ph type="subTitle" idx="1"/>
          </p:nvPr>
        </p:nvSpPr>
        <p:spPr>
          <a:xfrm>
            <a:off x="1809751" y="3802062"/>
            <a:ext cx="9144000" cy="955675"/>
          </a:xfrm>
        </p:spPr>
        <p:txBody>
          <a:bodyPr>
            <a:normAutofit/>
          </a:bodyPr>
          <a:lstStyle/>
          <a:p>
            <a:r>
              <a:rPr lang="en-US" sz="4800" b="1" dirty="0" smtClean="0">
                <a:solidFill>
                  <a:srgbClr val="FFFF00"/>
                </a:solidFill>
                <a:latin typeface="Papyrus" panose="03070502060502030205" pitchFamily="66" charset="0"/>
              </a:rPr>
              <a:t>Part II: The English</a:t>
            </a:r>
            <a:endParaRPr lang="en-US" sz="4800" b="1" dirty="0">
              <a:solidFill>
                <a:srgbClr val="FFFF00"/>
              </a:solidFill>
              <a:latin typeface="Papyrus" panose="03070502060502030205" pitchFamily="66" charset="0"/>
            </a:endParaRPr>
          </a:p>
        </p:txBody>
      </p:sp>
    </p:spTree>
    <p:extLst>
      <p:ext uri="{BB962C8B-B14F-4D97-AF65-F5344CB8AC3E}">
        <p14:creationId xmlns:p14="http://schemas.microsoft.com/office/powerpoint/2010/main" val="403768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graphicFrame>
        <p:nvGraphicFramePr>
          <p:cNvPr id="16386" name="Object 9"/>
          <p:cNvGraphicFramePr>
            <a:graphicFrameLocks noChangeAspect="1"/>
          </p:cNvGraphicFramePr>
          <p:nvPr/>
        </p:nvGraphicFramePr>
        <p:xfrm>
          <a:off x="6807200" y="0"/>
          <a:ext cx="3860800" cy="6858000"/>
        </p:xfrm>
        <a:graphic>
          <a:graphicData uri="http://schemas.openxmlformats.org/presentationml/2006/ole">
            <mc:AlternateContent xmlns:mc="http://schemas.openxmlformats.org/markup-compatibility/2006">
              <mc:Choice xmlns:v="urn:schemas-microsoft-com:vml" Requires="v">
                <p:oleObj spid="_x0000_s2057" name="Bitmap Image" r:id="rId3" imgW="1704762" imgH="2085714" progId="Paint.Picture">
                  <p:embed/>
                </p:oleObj>
              </mc:Choice>
              <mc:Fallback>
                <p:oleObj name="Bitmap Image" r:id="rId3" imgW="1704762" imgH="208571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200" y="0"/>
                        <a:ext cx="3860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5" name="Text Box 11"/>
          <p:cNvSpPr txBox="1">
            <a:spLocks noChangeArrowheads="1"/>
          </p:cNvSpPr>
          <p:nvPr/>
        </p:nvSpPr>
        <p:spPr bwMode="auto">
          <a:xfrm>
            <a:off x="6291264" y="852487"/>
            <a:ext cx="4664075" cy="5153025"/>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sz="4400" b="1" dirty="0">
                <a:solidFill>
                  <a:srgbClr val="E0BF6E"/>
                </a:solidFill>
                <a:effectLst>
                  <a:outerShdw blurRad="38100" dist="38100" dir="2700000" algn="tl">
                    <a:srgbClr val="000000"/>
                  </a:outerShdw>
                </a:effectLst>
                <a:latin typeface="Papyrus" pitchFamily="66" charset="0"/>
              </a:rPr>
              <a:t>Sir Walter Raleigh – </a:t>
            </a:r>
          </a:p>
          <a:p>
            <a:pPr algn="ctr" fontAlgn="base">
              <a:spcBef>
                <a:spcPct val="0"/>
              </a:spcBef>
              <a:spcAft>
                <a:spcPct val="0"/>
              </a:spcAft>
              <a:defRPr/>
            </a:pPr>
            <a:endParaRPr lang="en-US" sz="4400" b="1" dirty="0">
              <a:solidFill>
                <a:srgbClr val="E0BF6E"/>
              </a:solidFill>
              <a:effectLst>
                <a:outerShdw blurRad="38100" dist="38100" dir="2700000" algn="tl">
                  <a:srgbClr val="000000"/>
                </a:outerShdw>
              </a:effectLst>
              <a:latin typeface="Papyrus" pitchFamily="66" charset="0"/>
            </a:endParaRPr>
          </a:p>
          <a:p>
            <a:pPr algn="ctr" fontAlgn="base">
              <a:spcBef>
                <a:spcPct val="0"/>
              </a:spcBef>
              <a:spcAft>
                <a:spcPct val="0"/>
              </a:spcAft>
              <a:defRPr/>
            </a:pPr>
            <a:r>
              <a:rPr lang="en-US" sz="3600" b="1" dirty="0">
                <a:solidFill>
                  <a:srgbClr val="E0BF6E"/>
                </a:solidFill>
                <a:effectLst>
                  <a:outerShdw blurRad="38100" dist="38100" dir="2700000" algn="tl">
                    <a:srgbClr val="000000"/>
                  </a:outerShdw>
                </a:effectLst>
                <a:latin typeface="Papyrus" pitchFamily="66" charset="0"/>
              </a:rPr>
              <a:t>Explored and reported positives </a:t>
            </a:r>
          </a:p>
          <a:p>
            <a:pPr algn="ctr" fontAlgn="base">
              <a:spcBef>
                <a:spcPct val="0"/>
              </a:spcBef>
              <a:spcAft>
                <a:spcPct val="0"/>
              </a:spcAft>
              <a:defRPr/>
            </a:pPr>
            <a:r>
              <a:rPr lang="en-US" sz="3600" b="1" dirty="0">
                <a:solidFill>
                  <a:srgbClr val="E0BF6E"/>
                </a:solidFill>
                <a:effectLst>
                  <a:outerShdw blurRad="38100" dist="38100" dir="2700000" algn="tl">
                    <a:srgbClr val="000000"/>
                  </a:outerShdw>
                </a:effectLst>
                <a:latin typeface="Papyrus" pitchFamily="66" charset="0"/>
              </a:rPr>
              <a:t>      of settling</a:t>
            </a:r>
          </a:p>
          <a:p>
            <a:pPr algn="ctr" fontAlgn="base">
              <a:spcBef>
                <a:spcPct val="0"/>
              </a:spcBef>
              <a:spcAft>
                <a:spcPct val="0"/>
              </a:spcAft>
              <a:defRPr/>
            </a:pPr>
            <a:r>
              <a:rPr lang="en-US" sz="3600" b="1" dirty="0">
                <a:solidFill>
                  <a:srgbClr val="E0BF6E"/>
                </a:solidFill>
                <a:effectLst>
                  <a:outerShdw blurRad="38100" dist="38100" dir="2700000" algn="tl">
                    <a:srgbClr val="000000"/>
                  </a:outerShdw>
                </a:effectLst>
                <a:latin typeface="Papyrus" pitchFamily="66" charset="0"/>
              </a:rPr>
              <a:t> Roanoke Island</a:t>
            </a:r>
          </a:p>
          <a:p>
            <a:pPr algn="ctr" fontAlgn="base">
              <a:spcBef>
                <a:spcPct val="0"/>
              </a:spcBef>
              <a:spcAft>
                <a:spcPct val="0"/>
              </a:spcAft>
              <a:defRPr/>
            </a:pPr>
            <a:r>
              <a:rPr lang="en-US" sz="2800" b="1" dirty="0">
                <a:solidFill>
                  <a:srgbClr val="E0BF6E"/>
                </a:solidFill>
                <a:effectLst>
                  <a:outerShdw blurRad="38100" dist="38100" dir="2700000" algn="tl">
                    <a:srgbClr val="000000"/>
                  </a:outerShdw>
                </a:effectLst>
                <a:latin typeface="Papyrus" pitchFamily="66" charset="0"/>
              </a:rPr>
              <a:t>(off coast of </a:t>
            </a:r>
          </a:p>
          <a:p>
            <a:pPr algn="ctr" fontAlgn="base">
              <a:spcBef>
                <a:spcPct val="0"/>
              </a:spcBef>
              <a:spcAft>
                <a:spcPct val="0"/>
              </a:spcAft>
              <a:defRPr/>
            </a:pPr>
            <a:r>
              <a:rPr lang="en-US" sz="2800" b="1" dirty="0">
                <a:solidFill>
                  <a:srgbClr val="E0BF6E"/>
                </a:solidFill>
                <a:effectLst>
                  <a:outerShdw blurRad="38100" dist="38100" dir="2700000" algn="tl">
                    <a:srgbClr val="000000"/>
                  </a:outerShdw>
                </a:effectLst>
                <a:latin typeface="Papyrus" pitchFamily="66" charset="0"/>
              </a:rPr>
              <a:t>North </a:t>
            </a:r>
            <a:r>
              <a:rPr lang="en-US" sz="2800" b="1" dirty="0">
                <a:solidFill>
                  <a:srgbClr val="E0BF6E"/>
                </a:solidFill>
                <a:latin typeface="Papyrus" pitchFamily="66" charset="0"/>
              </a:rPr>
              <a:t>Carolina</a:t>
            </a:r>
            <a:r>
              <a:rPr lang="en-US" sz="2800" b="1" dirty="0">
                <a:solidFill>
                  <a:srgbClr val="E0BF6E"/>
                </a:solidFill>
                <a:effectLst>
                  <a:outerShdw blurRad="38100" dist="38100" dir="2700000" algn="tl">
                    <a:srgbClr val="000000"/>
                  </a:outerShdw>
                </a:effectLst>
                <a:latin typeface="Papyrus" pitchFamily="66" charset="0"/>
              </a:rPr>
              <a:t>)</a:t>
            </a:r>
          </a:p>
        </p:txBody>
      </p:sp>
      <p:pic>
        <p:nvPicPr>
          <p:cNvPr id="16388" name="Picture 12" descr="Raleigh,Walter(Si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
            <a:ext cx="37338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image?id=64439&amp;rendTypeI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764" y="4267201"/>
            <a:ext cx="360203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1676400" y="4826000"/>
            <a:ext cx="1531938" cy="2032000"/>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b="1" dirty="0">
                <a:solidFill>
                  <a:prstClr val="white"/>
                </a:solidFill>
                <a:effectLst>
                  <a:outerShdw blurRad="38100" dist="38100" dir="2700000" algn="tl">
                    <a:srgbClr val="808080"/>
                  </a:outerShdw>
                </a:effectLst>
                <a:latin typeface="Papyrus" pitchFamily="66" charset="0"/>
              </a:rPr>
              <a:t>The capitol of North Carolina is now named after Sir Walter Raleigh</a:t>
            </a:r>
          </a:p>
        </p:txBody>
      </p:sp>
    </p:spTree>
    <p:extLst>
      <p:ext uri="{BB962C8B-B14F-4D97-AF65-F5344CB8AC3E}">
        <p14:creationId xmlns:p14="http://schemas.microsoft.com/office/powerpoint/2010/main" val="2595770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55">
                                            <p:txEl>
                                              <p:pRg st="2" end="2"/>
                                            </p:txEl>
                                          </p:spTgt>
                                        </p:tgtEl>
                                        <p:attrNameLst>
                                          <p:attrName>style.visibility</p:attrName>
                                        </p:attrNameLst>
                                      </p:cBhvr>
                                      <p:to>
                                        <p:strVal val="visible"/>
                                      </p:to>
                                    </p:set>
                                    <p:animEffect transition="in" filter="fade">
                                      <p:cBhvr>
                                        <p:cTn id="7" dur="1000"/>
                                        <p:tgtEl>
                                          <p:spTgt spid="3175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55">
                                            <p:txEl>
                                              <p:pRg st="3" end="3"/>
                                            </p:txEl>
                                          </p:spTgt>
                                        </p:tgtEl>
                                        <p:attrNameLst>
                                          <p:attrName>style.visibility</p:attrName>
                                        </p:attrNameLst>
                                      </p:cBhvr>
                                      <p:to>
                                        <p:strVal val="visible"/>
                                      </p:to>
                                    </p:set>
                                    <p:animEffect transition="in" filter="fade">
                                      <p:cBhvr>
                                        <p:cTn id="10" dur="1000"/>
                                        <p:tgtEl>
                                          <p:spTgt spid="3175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55">
                                            <p:txEl>
                                              <p:pRg st="4" end="4"/>
                                            </p:txEl>
                                          </p:spTgt>
                                        </p:tgtEl>
                                        <p:attrNameLst>
                                          <p:attrName>style.visibility</p:attrName>
                                        </p:attrNameLst>
                                      </p:cBhvr>
                                      <p:to>
                                        <p:strVal val="visible"/>
                                      </p:to>
                                    </p:set>
                                    <p:animEffect transition="in" filter="fade">
                                      <p:cBhvr>
                                        <p:cTn id="13" dur="1000"/>
                                        <p:tgtEl>
                                          <p:spTgt spid="31755">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1755">
                                            <p:txEl>
                                              <p:pRg st="5" end="5"/>
                                            </p:txEl>
                                          </p:spTgt>
                                        </p:tgtEl>
                                        <p:attrNameLst>
                                          <p:attrName>style.visibility</p:attrName>
                                        </p:attrNameLst>
                                      </p:cBhvr>
                                      <p:to>
                                        <p:strVal val="visible"/>
                                      </p:to>
                                    </p:set>
                                    <p:animEffect transition="in" filter="fade">
                                      <p:cBhvr>
                                        <p:cTn id="18" dur="1000"/>
                                        <p:tgtEl>
                                          <p:spTgt spid="31755">
                                            <p:txEl>
                                              <p:pRg st="5" end="5"/>
                                            </p:txEl>
                                          </p:spTgt>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31755">
                                            <p:txEl>
                                              <p:pRg st="6" end="6"/>
                                            </p:txEl>
                                          </p:spTgt>
                                        </p:tgtEl>
                                        <p:attrNameLst>
                                          <p:attrName>style.visibility</p:attrName>
                                        </p:attrNameLst>
                                      </p:cBhvr>
                                      <p:to>
                                        <p:strVal val="visible"/>
                                      </p:to>
                                    </p:set>
                                    <p:animEffect transition="in" filter="fade">
                                      <p:cBhvr>
                                        <p:cTn id="22" dur="1000"/>
                                        <p:tgtEl>
                                          <p:spTgt spid="31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1752600" y="1711325"/>
            <a:ext cx="4419600" cy="4402138"/>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sz="4000" b="1" dirty="0">
                <a:solidFill>
                  <a:prstClr val="white"/>
                </a:solidFill>
                <a:effectLst>
                  <a:outerShdw blurRad="38100" dist="38100" dir="2700000" algn="tl">
                    <a:srgbClr val="EEECE1"/>
                  </a:outerShdw>
                </a:effectLst>
                <a:latin typeface="Papyrus" pitchFamily="28" charset="0"/>
              </a:rPr>
              <a:t>Roanoke – 1585 </a:t>
            </a:r>
            <a:r>
              <a:rPr lang="en-US" sz="4000" b="1" dirty="0">
                <a:solidFill>
                  <a:srgbClr val="FFFF00"/>
                </a:solidFill>
                <a:effectLst>
                  <a:outerShdw blurRad="38100" dist="38100" dir="2700000" algn="tl">
                    <a:srgbClr val="EEECE1"/>
                  </a:outerShdw>
                </a:effectLst>
                <a:latin typeface="Papyrus" pitchFamily="28" charset="0"/>
              </a:rPr>
              <a:t>The 1</a:t>
            </a:r>
            <a:r>
              <a:rPr lang="en-US" sz="4000" b="1" baseline="30000" dirty="0">
                <a:solidFill>
                  <a:srgbClr val="FFFF00"/>
                </a:solidFill>
                <a:effectLst>
                  <a:outerShdw blurRad="38100" dist="38100" dir="2700000" algn="tl">
                    <a:srgbClr val="EEECE1"/>
                  </a:outerShdw>
                </a:effectLst>
                <a:latin typeface="Papyrus" pitchFamily="28" charset="0"/>
              </a:rPr>
              <a:t>st</a:t>
            </a:r>
            <a:r>
              <a:rPr lang="en-US" sz="4000" b="1" dirty="0">
                <a:solidFill>
                  <a:srgbClr val="FFFF00"/>
                </a:solidFill>
                <a:effectLst>
                  <a:outerShdw blurRad="38100" dist="38100" dir="2700000" algn="tl">
                    <a:srgbClr val="EEECE1"/>
                  </a:outerShdw>
                </a:effectLst>
                <a:latin typeface="Papyrus" pitchFamily="28" charset="0"/>
              </a:rPr>
              <a:t> attempt at an English colony in America. </a:t>
            </a:r>
            <a:r>
              <a:rPr lang="en-US" sz="4000" b="1" dirty="0">
                <a:solidFill>
                  <a:prstClr val="white"/>
                </a:solidFill>
                <a:effectLst>
                  <a:outerShdw blurRad="38100" dist="38100" dir="2700000" algn="tl">
                    <a:srgbClr val="EEECE1"/>
                  </a:outerShdw>
                </a:effectLst>
                <a:latin typeface="Papyrus" pitchFamily="28" charset="0"/>
              </a:rPr>
              <a:t>After a harsh winter the settlement was vacated.</a:t>
            </a:r>
          </a:p>
        </p:txBody>
      </p:sp>
      <p:sp>
        <p:nvSpPr>
          <p:cNvPr id="35845" name="Text Box 5"/>
          <p:cNvSpPr txBox="1">
            <a:spLocks noChangeArrowheads="1"/>
          </p:cNvSpPr>
          <p:nvPr/>
        </p:nvSpPr>
        <p:spPr bwMode="auto">
          <a:xfrm>
            <a:off x="1175766" y="328692"/>
            <a:ext cx="10754867" cy="1107996"/>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6600" b="1" dirty="0" smtClean="0">
                <a:solidFill>
                  <a:prstClr val="white"/>
                </a:solidFill>
                <a:effectLst>
                  <a:outerShdw blurRad="38100" dist="38100" dir="2700000" algn="tl">
                    <a:srgbClr val="808080"/>
                  </a:outerShdw>
                </a:effectLst>
                <a:latin typeface="Papyrus" pitchFamily="66" charset="0"/>
              </a:rPr>
              <a:t>The 1</a:t>
            </a:r>
            <a:r>
              <a:rPr lang="en-US" sz="6600" b="1" baseline="30000" dirty="0" smtClean="0">
                <a:solidFill>
                  <a:prstClr val="white"/>
                </a:solidFill>
                <a:effectLst>
                  <a:outerShdw blurRad="38100" dist="38100" dir="2700000" algn="tl">
                    <a:srgbClr val="808080"/>
                  </a:outerShdw>
                </a:effectLst>
                <a:latin typeface="Papyrus" pitchFamily="66" charset="0"/>
              </a:rPr>
              <a:t>st</a:t>
            </a:r>
            <a:r>
              <a:rPr lang="en-US" sz="6600" b="1" dirty="0" smtClean="0">
                <a:solidFill>
                  <a:prstClr val="white"/>
                </a:solidFill>
                <a:effectLst>
                  <a:outerShdw blurRad="38100" dist="38100" dir="2700000" algn="tl">
                    <a:srgbClr val="808080"/>
                  </a:outerShdw>
                </a:effectLst>
                <a:latin typeface="Papyrus" pitchFamily="66" charset="0"/>
              </a:rPr>
              <a:t> Attempt at Roanoke</a:t>
            </a:r>
            <a:endParaRPr lang="en-US" sz="6600" b="1" dirty="0">
              <a:solidFill>
                <a:prstClr val="white"/>
              </a:solidFill>
              <a:effectLst>
                <a:outerShdw blurRad="38100" dist="38100" dir="2700000" algn="tl">
                  <a:srgbClr val="808080"/>
                </a:outerShdw>
              </a:effectLst>
              <a:latin typeface="Papyrus" pitchFamily="66" charset="0"/>
            </a:endParaRPr>
          </a:p>
        </p:txBody>
      </p:sp>
      <p:pic>
        <p:nvPicPr>
          <p:cNvPr id="17412" name="Picture 7" descr="roan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676400"/>
            <a:ext cx="4010025"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summer-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00600"/>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48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838450" y="277852"/>
            <a:ext cx="6845144" cy="1107996"/>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6600" b="1" dirty="0" smtClean="0">
                <a:solidFill>
                  <a:srgbClr val="800000"/>
                </a:solidFill>
                <a:effectLst>
                  <a:outerShdw blurRad="38100" dist="38100" dir="2700000" algn="tl">
                    <a:srgbClr val="C0C0C0"/>
                  </a:outerShdw>
                </a:effectLst>
                <a:latin typeface="Papyrus" pitchFamily="66" charset="0"/>
              </a:rPr>
              <a:t>The Lost Colony</a:t>
            </a:r>
            <a:endParaRPr lang="en-US" sz="6600" b="1" dirty="0">
              <a:solidFill>
                <a:srgbClr val="800000"/>
              </a:solidFill>
              <a:effectLst>
                <a:outerShdw blurRad="38100" dist="38100" dir="2700000" algn="tl">
                  <a:srgbClr val="C0C0C0"/>
                </a:outerShdw>
              </a:effectLst>
              <a:latin typeface="Papyrus" pitchFamily="66" charset="0"/>
            </a:endParaRPr>
          </a:p>
        </p:txBody>
      </p:sp>
      <p:sp>
        <p:nvSpPr>
          <p:cNvPr id="37891" name="Text Box 3"/>
          <p:cNvSpPr txBox="1">
            <a:spLocks noChangeArrowheads="1"/>
          </p:cNvSpPr>
          <p:nvPr/>
        </p:nvSpPr>
        <p:spPr bwMode="auto">
          <a:xfrm>
            <a:off x="1854200" y="1752600"/>
            <a:ext cx="4775200" cy="4032250"/>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en-US" sz="4000" b="1" dirty="0">
                <a:solidFill>
                  <a:srgbClr val="800000"/>
                </a:solidFill>
                <a:effectLst>
                  <a:outerShdw blurRad="38100" dist="38100" dir="2700000" algn="tl">
                    <a:srgbClr val="C0C0C0"/>
                  </a:outerShdw>
                </a:effectLst>
                <a:latin typeface="Papyrus" pitchFamily="28" charset="0"/>
              </a:rPr>
              <a:t>John White –</a:t>
            </a:r>
          </a:p>
          <a:p>
            <a:pPr fontAlgn="base">
              <a:spcBef>
                <a:spcPct val="0"/>
              </a:spcBef>
              <a:spcAft>
                <a:spcPct val="0"/>
              </a:spcAft>
              <a:defRPr/>
            </a:pPr>
            <a:endParaRPr lang="en-US" sz="1600" b="1" dirty="0">
              <a:solidFill>
                <a:prstClr val="white"/>
              </a:solidFill>
              <a:effectLst>
                <a:outerShdw blurRad="38100" dist="38100" dir="2700000" algn="tl">
                  <a:srgbClr val="C0C0C0"/>
                </a:outerShdw>
              </a:effectLst>
              <a:latin typeface="Papyrus" pitchFamily="28" charset="0"/>
            </a:endParaRPr>
          </a:p>
          <a:p>
            <a:pPr fontAlgn="base">
              <a:spcBef>
                <a:spcPct val="0"/>
              </a:spcBef>
              <a:spcAft>
                <a:spcPct val="0"/>
              </a:spcAft>
              <a:defRPr/>
            </a:pPr>
            <a:r>
              <a:rPr lang="en-US" sz="4000" b="1" dirty="0">
                <a:solidFill>
                  <a:srgbClr val="800000"/>
                </a:solidFill>
                <a:effectLst>
                  <a:outerShdw blurRad="38100" dist="38100" dir="2700000" algn="tl">
                    <a:srgbClr val="C0C0C0"/>
                  </a:outerShdw>
                </a:effectLst>
                <a:latin typeface="Papyrus" pitchFamily="28" charset="0"/>
              </a:rPr>
              <a:t>Tried again two years later. After settling, White goes back to England for supplies and ….</a:t>
            </a:r>
            <a:endParaRPr lang="en-US" sz="2000" b="1" dirty="0">
              <a:solidFill>
                <a:srgbClr val="800000"/>
              </a:solidFill>
              <a:effectLst>
                <a:outerShdw blurRad="38100" dist="38100" dir="2700000" algn="tl">
                  <a:srgbClr val="C0C0C0"/>
                </a:outerShdw>
              </a:effectLst>
              <a:latin typeface="Papyrus" pitchFamily="28" charset="0"/>
            </a:endParaRPr>
          </a:p>
        </p:txBody>
      </p:sp>
      <p:pic>
        <p:nvPicPr>
          <p:cNvPr id="18436" name="Picture 5" descr="map-White1585(350x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0"/>
            <a:ext cx="28511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9448801" y="2667001"/>
            <a:ext cx="1082675" cy="2246769"/>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sz="1400" b="1">
                <a:solidFill>
                  <a:srgbClr val="800000"/>
                </a:solidFill>
                <a:effectLst>
                  <a:outerShdw blurRad="38100" dist="38100" dir="2700000" algn="tl">
                    <a:srgbClr val="C0C0C0"/>
                  </a:outerShdw>
                </a:effectLst>
                <a:latin typeface="Papyrus" pitchFamily="66" charset="0"/>
              </a:rPr>
              <a:t>This is a 1585 map drawn by John White of the North Carolina area where Roanoke was settled.</a:t>
            </a:r>
          </a:p>
        </p:txBody>
      </p:sp>
    </p:spTree>
    <p:extLst>
      <p:ext uri="{BB962C8B-B14F-4D97-AF65-F5344CB8AC3E}">
        <p14:creationId xmlns:p14="http://schemas.microsoft.com/office/powerpoint/2010/main" val="1858541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42" name="Text Box 6"/>
          <p:cNvSpPr txBox="1">
            <a:spLocks noChangeArrowheads="1"/>
          </p:cNvSpPr>
          <p:nvPr/>
        </p:nvSpPr>
        <p:spPr bwMode="auto">
          <a:xfrm>
            <a:off x="1676400" y="228600"/>
            <a:ext cx="8686800" cy="5816977"/>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en-US" sz="4000" b="1" dirty="0">
                <a:solidFill>
                  <a:prstClr val="white"/>
                </a:solidFill>
                <a:effectLst>
                  <a:outerShdw blurRad="38100" dist="38100" dir="2700000" algn="tl">
                    <a:srgbClr val="EEECE1"/>
                  </a:outerShdw>
                </a:effectLst>
                <a:latin typeface="Papyrus" pitchFamily="28" charset="0"/>
              </a:rPr>
              <a:t>Upon his return  </a:t>
            </a:r>
            <a:r>
              <a:rPr lang="en-US" b="1" dirty="0">
                <a:solidFill>
                  <a:prstClr val="white"/>
                </a:solidFill>
                <a:effectLst>
                  <a:outerShdw blurRad="38100" dist="38100" dir="2700000" algn="tl">
                    <a:srgbClr val="EEECE1"/>
                  </a:outerShdw>
                </a:effectLst>
                <a:latin typeface="Papyrus" pitchFamily="28" charset="0"/>
              </a:rPr>
              <a:t>(3 years later after war with Spain)</a:t>
            </a:r>
            <a:r>
              <a:rPr lang="en-US" sz="4000" b="1" dirty="0">
                <a:solidFill>
                  <a:prstClr val="white"/>
                </a:solidFill>
                <a:effectLst>
                  <a:outerShdw blurRad="38100" dist="38100" dir="2700000" algn="tl">
                    <a:srgbClr val="EEECE1"/>
                  </a:outerShdw>
                </a:effectLst>
                <a:latin typeface="Papyrus" pitchFamily="28" charset="0"/>
              </a:rPr>
              <a:t> </a:t>
            </a:r>
          </a:p>
          <a:p>
            <a:pPr fontAlgn="base">
              <a:spcBef>
                <a:spcPct val="0"/>
              </a:spcBef>
              <a:spcAft>
                <a:spcPct val="0"/>
              </a:spcAft>
              <a:defRPr/>
            </a:pPr>
            <a:r>
              <a:rPr lang="en-US" sz="4000" b="1" dirty="0">
                <a:solidFill>
                  <a:prstClr val="white"/>
                </a:solidFill>
                <a:effectLst>
                  <a:outerShdw blurRad="38100" dist="38100" dir="2700000" algn="tl">
                    <a:srgbClr val="EEECE1"/>
                  </a:outerShdw>
                </a:effectLst>
                <a:latin typeface="Papyrus" pitchFamily="28" charset="0"/>
              </a:rPr>
              <a:t>			he found only the word</a:t>
            </a:r>
          </a:p>
          <a:p>
            <a:pPr fontAlgn="base">
              <a:spcBef>
                <a:spcPct val="0"/>
              </a:spcBef>
              <a:spcAft>
                <a:spcPct val="0"/>
              </a:spcAft>
              <a:defRPr/>
            </a:pPr>
            <a:endParaRPr lang="en-US" sz="1200" b="1" dirty="0">
              <a:solidFill>
                <a:prstClr val="white"/>
              </a:solidFill>
              <a:effectLst>
                <a:outerShdw blurRad="38100" dist="38100" dir="2700000" algn="tl">
                  <a:srgbClr val="EEECE1"/>
                </a:outerShdw>
              </a:effectLst>
              <a:latin typeface="Papyrus" pitchFamily="28" charset="0"/>
            </a:endParaRPr>
          </a:p>
          <a:p>
            <a:pPr fontAlgn="base">
              <a:spcBef>
                <a:spcPct val="0"/>
              </a:spcBef>
              <a:spcAft>
                <a:spcPct val="0"/>
              </a:spcAft>
              <a:defRPr/>
            </a:pPr>
            <a:endParaRPr lang="en-US" sz="4000" b="1" dirty="0">
              <a:solidFill>
                <a:prstClr val="white"/>
              </a:solidFill>
              <a:effectLst>
                <a:outerShdw blurRad="38100" dist="38100" dir="2700000" algn="tl">
                  <a:srgbClr val="EEECE1"/>
                </a:outerShdw>
              </a:effectLst>
              <a:latin typeface="Papyrus" pitchFamily="28" charset="0"/>
            </a:endParaRPr>
          </a:p>
          <a:p>
            <a:pPr fontAlgn="base">
              <a:spcBef>
                <a:spcPct val="0"/>
              </a:spcBef>
              <a:spcAft>
                <a:spcPct val="0"/>
              </a:spcAft>
              <a:defRPr/>
            </a:pPr>
            <a:endParaRPr lang="en-US" sz="4000" b="1" dirty="0">
              <a:solidFill>
                <a:prstClr val="white"/>
              </a:solidFill>
              <a:effectLst>
                <a:outerShdw blurRad="38100" dist="38100" dir="2700000" algn="tl">
                  <a:srgbClr val="EEECE1"/>
                </a:outerShdw>
              </a:effectLst>
              <a:latin typeface="Papyrus" pitchFamily="28" charset="0"/>
            </a:endParaRPr>
          </a:p>
          <a:p>
            <a:pPr fontAlgn="base">
              <a:spcBef>
                <a:spcPct val="0"/>
              </a:spcBef>
              <a:spcAft>
                <a:spcPct val="0"/>
              </a:spcAft>
              <a:defRPr/>
            </a:pPr>
            <a:endParaRPr lang="en-US" sz="4000" b="1" dirty="0">
              <a:solidFill>
                <a:prstClr val="white"/>
              </a:solidFill>
              <a:effectLst>
                <a:outerShdw blurRad="38100" dist="38100" dir="2700000" algn="tl">
                  <a:srgbClr val="EEECE1"/>
                </a:outerShdw>
              </a:effectLst>
              <a:latin typeface="Papyrus" pitchFamily="28" charset="0"/>
            </a:endParaRPr>
          </a:p>
          <a:p>
            <a:pPr fontAlgn="base">
              <a:spcBef>
                <a:spcPct val="0"/>
              </a:spcBef>
              <a:spcAft>
                <a:spcPct val="0"/>
              </a:spcAft>
              <a:defRPr/>
            </a:pPr>
            <a:endParaRPr lang="en-US" sz="4000" b="1" dirty="0">
              <a:solidFill>
                <a:prstClr val="white"/>
              </a:solidFill>
              <a:effectLst>
                <a:outerShdw blurRad="38100" dist="38100" dir="2700000" algn="tl">
                  <a:srgbClr val="EEECE1"/>
                </a:outerShdw>
              </a:effectLst>
              <a:latin typeface="Papyrus" pitchFamily="28" charset="0"/>
            </a:endParaRPr>
          </a:p>
          <a:p>
            <a:pPr fontAlgn="base">
              <a:spcBef>
                <a:spcPct val="0"/>
              </a:spcBef>
              <a:spcAft>
                <a:spcPct val="0"/>
              </a:spcAft>
              <a:defRPr/>
            </a:pPr>
            <a:endParaRPr lang="en-US" sz="4000" b="1" dirty="0">
              <a:solidFill>
                <a:prstClr val="white"/>
              </a:solidFill>
              <a:effectLst>
                <a:outerShdw blurRad="38100" dist="38100" dir="2700000" algn="tl">
                  <a:srgbClr val="EEECE1"/>
                </a:outerShdw>
              </a:effectLst>
              <a:latin typeface="Papyrus" pitchFamily="28" charset="0"/>
            </a:endParaRPr>
          </a:p>
          <a:p>
            <a:pPr fontAlgn="base">
              <a:spcBef>
                <a:spcPct val="0"/>
              </a:spcBef>
              <a:spcAft>
                <a:spcPct val="0"/>
              </a:spcAft>
              <a:defRPr/>
            </a:pPr>
            <a:r>
              <a:rPr lang="en-US" sz="4000" b="1" dirty="0">
                <a:solidFill>
                  <a:prstClr val="white"/>
                </a:solidFill>
                <a:effectLst>
                  <a:outerShdw blurRad="38100" dist="38100" dir="2700000" algn="tl">
                    <a:srgbClr val="EEECE1"/>
                  </a:outerShdw>
                </a:effectLst>
                <a:latin typeface="Papyrus" pitchFamily="28" charset="0"/>
              </a:rPr>
              <a:t>                      CROATOAN </a:t>
            </a:r>
          </a:p>
          <a:p>
            <a:pPr fontAlgn="base">
              <a:spcBef>
                <a:spcPct val="0"/>
              </a:spcBef>
              <a:spcAft>
                <a:spcPts val="1200"/>
              </a:spcAft>
              <a:defRPr/>
            </a:pPr>
            <a:r>
              <a:rPr lang="en-US" sz="4000" b="1" dirty="0">
                <a:solidFill>
                  <a:prstClr val="white"/>
                </a:solidFill>
                <a:effectLst>
                  <a:outerShdw blurRad="38100" dist="38100" dir="2700000" algn="tl">
                    <a:srgbClr val="EEECE1"/>
                  </a:outerShdw>
                </a:effectLst>
                <a:latin typeface="Papyrus" pitchFamily="28" charset="0"/>
              </a:rPr>
              <a:t>                                        and nothing else </a:t>
            </a:r>
            <a:r>
              <a:rPr lang="en-US" sz="4000" b="1" dirty="0" smtClean="0">
                <a:solidFill>
                  <a:prstClr val="white"/>
                </a:solidFill>
                <a:effectLst>
                  <a:outerShdw blurRad="38100" dist="38100" dir="2700000" algn="tl">
                    <a:srgbClr val="EEECE1"/>
                  </a:outerShdw>
                </a:effectLst>
                <a:latin typeface="Papyrus" pitchFamily="28" charset="0"/>
              </a:rPr>
              <a:t>!!!</a:t>
            </a:r>
          </a:p>
        </p:txBody>
      </p:sp>
      <p:pic>
        <p:nvPicPr>
          <p:cNvPr id="39943" name="Picture 7" descr="croato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00200"/>
            <a:ext cx="5715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103674"/>
            <a:ext cx="2843213" cy="1754326"/>
          </a:xfrm>
          <a:prstGeom prst="rect">
            <a:avLst/>
          </a:prstGeom>
          <a:noFill/>
        </p:spPr>
        <p:txBody>
          <a:bodyPr wrap="square" rtlCol="0">
            <a:spAutoFit/>
          </a:bodyPr>
          <a:lstStyle/>
          <a:p>
            <a:pPr algn="ctr" fontAlgn="base">
              <a:spcBef>
                <a:spcPct val="0"/>
              </a:spcBef>
              <a:spcAft>
                <a:spcPct val="0"/>
              </a:spcAft>
              <a:defRPr/>
            </a:pPr>
            <a:r>
              <a:rPr lang="en-US" b="1" dirty="0" smtClean="0">
                <a:solidFill>
                  <a:prstClr val="white"/>
                </a:solidFill>
                <a:effectLst>
                  <a:outerShdw blurRad="38100" dist="38100" dir="2700000" algn="tl">
                    <a:srgbClr val="EEECE1"/>
                  </a:outerShdw>
                </a:effectLst>
                <a:latin typeface="Papyrus" pitchFamily="28" charset="0"/>
              </a:rPr>
              <a:t>Read </a:t>
            </a:r>
            <a:r>
              <a:rPr lang="en-US" b="1" dirty="0">
                <a:solidFill>
                  <a:prstClr val="white"/>
                </a:solidFill>
                <a:effectLst>
                  <a:outerShdw blurRad="38100" dist="38100" dir="2700000" algn="tl">
                    <a:srgbClr val="EEECE1"/>
                  </a:outerShdw>
                </a:effectLst>
                <a:latin typeface="Papyrus" pitchFamily="28" charset="0"/>
              </a:rPr>
              <a:t>more about the mysterious </a:t>
            </a:r>
          </a:p>
          <a:p>
            <a:pPr algn="ctr" fontAlgn="base">
              <a:spcBef>
                <a:spcPct val="0"/>
              </a:spcBef>
              <a:spcAft>
                <a:spcPct val="0"/>
              </a:spcAft>
              <a:defRPr/>
            </a:pPr>
            <a:r>
              <a:rPr lang="en-US" b="1" dirty="0">
                <a:solidFill>
                  <a:prstClr val="white"/>
                </a:solidFill>
                <a:effectLst>
                  <a:outerShdw blurRad="38100" dist="38100" dir="2700000" algn="tl">
                    <a:srgbClr val="EEECE1"/>
                  </a:outerShdw>
                </a:effectLst>
                <a:latin typeface="Papyrus" pitchFamily="28" charset="0"/>
              </a:rPr>
              <a:t>disappearance </a:t>
            </a:r>
            <a:r>
              <a:rPr lang="en-US" b="1" dirty="0" smtClean="0">
                <a:solidFill>
                  <a:prstClr val="white"/>
                </a:solidFill>
                <a:effectLst>
                  <a:outerShdw blurRad="38100" dist="38100" dir="2700000" algn="tl">
                    <a:srgbClr val="EEECE1"/>
                  </a:outerShdw>
                </a:effectLst>
                <a:latin typeface="Papyrus" pitchFamily="28" charset="0"/>
              </a:rPr>
              <a:t>of</a:t>
            </a:r>
          </a:p>
          <a:p>
            <a:pPr algn="ctr" fontAlgn="base">
              <a:spcBef>
                <a:spcPct val="0"/>
              </a:spcBef>
              <a:spcAft>
                <a:spcPct val="0"/>
              </a:spcAft>
              <a:defRPr/>
            </a:pPr>
            <a:r>
              <a:rPr lang="en-US" b="1" dirty="0" smtClean="0">
                <a:solidFill>
                  <a:prstClr val="white"/>
                </a:solidFill>
                <a:effectLst>
                  <a:outerShdw blurRad="38100" dist="38100" dir="2700000" algn="tl">
                    <a:srgbClr val="EEECE1"/>
                  </a:outerShdw>
                </a:effectLst>
                <a:latin typeface="Papyrus" pitchFamily="28" charset="0"/>
              </a:rPr>
              <a:t> “The </a:t>
            </a:r>
            <a:r>
              <a:rPr lang="en-US" b="1" dirty="0">
                <a:solidFill>
                  <a:prstClr val="white"/>
                </a:solidFill>
                <a:effectLst>
                  <a:outerShdw blurRad="38100" dist="38100" dir="2700000" algn="tl">
                    <a:srgbClr val="EEECE1"/>
                  </a:outerShdw>
                </a:effectLst>
                <a:latin typeface="Papyrus" pitchFamily="28" charset="0"/>
              </a:rPr>
              <a:t>Lost Colony” </a:t>
            </a:r>
            <a:r>
              <a:rPr lang="en-US" b="1" dirty="0" smtClean="0">
                <a:solidFill>
                  <a:prstClr val="white"/>
                </a:solidFill>
                <a:effectLst>
                  <a:outerShdw blurRad="38100" dist="38100" dir="2700000" algn="tl">
                    <a:srgbClr val="EEECE1"/>
                  </a:outerShdw>
                </a:effectLst>
                <a:latin typeface="Papyrus" pitchFamily="28" charset="0"/>
              </a:rPr>
              <a:t>tonight</a:t>
            </a:r>
            <a:r>
              <a:rPr lang="en-US" b="1" dirty="0">
                <a:solidFill>
                  <a:prstClr val="white"/>
                </a:solidFill>
                <a:effectLst>
                  <a:outerShdw blurRad="38100" dist="38100" dir="2700000" algn="tl">
                    <a:srgbClr val="EEECE1"/>
                  </a:outerShdw>
                </a:effectLst>
                <a:latin typeface="Papyrus" pitchFamily="28" charset="0"/>
              </a:rPr>
              <a:t> </a:t>
            </a:r>
            <a:r>
              <a:rPr lang="en-US" b="1" dirty="0" smtClean="0">
                <a:solidFill>
                  <a:prstClr val="white"/>
                </a:solidFill>
                <a:effectLst>
                  <a:outerShdw blurRad="38100" dist="38100" dir="2700000" algn="tl">
                    <a:srgbClr val="EEECE1"/>
                  </a:outerShdw>
                </a:effectLst>
                <a:latin typeface="Papyrus" pitchFamily="28" charset="0"/>
              </a:rPr>
              <a:t>for homework</a:t>
            </a:r>
            <a:endParaRPr lang="en-US" sz="1000" b="1" dirty="0">
              <a:solidFill>
                <a:prstClr val="white"/>
              </a:solidFill>
              <a:effectLst>
                <a:outerShdw blurRad="38100" dist="38100" dir="2700000" algn="tl">
                  <a:srgbClr val="EEECE1"/>
                </a:outerShdw>
              </a:effectLst>
              <a:latin typeface="Papyrus" pitchFamily="28" charset="0"/>
            </a:endParaRPr>
          </a:p>
          <a:p>
            <a:pPr algn="ctr"/>
            <a:endParaRPr lang="en-US" dirty="0"/>
          </a:p>
        </p:txBody>
      </p:sp>
    </p:spTree>
    <p:extLst>
      <p:ext uri="{BB962C8B-B14F-4D97-AF65-F5344CB8AC3E}">
        <p14:creationId xmlns:p14="http://schemas.microsoft.com/office/powerpoint/2010/main" val="996072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fade">
                                      <p:cBhvr>
                                        <p:cTn id="7" dur="2000"/>
                                        <p:tgtEl>
                                          <p:spTgt spid="39943"/>
                                        </p:tgtEl>
                                      </p:cBhvr>
                                    </p:animEffect>
                                  </p:childTnLst>
                                </p:cTn>
                              </p:par>
                              <p:par>
                                <p:cTn id="8" presetID="10" presetClass="entr" presetSubtype="0" fill="hold" nodeType="withEffect">
                                  <p:stCondLst>
                                    <p:cond delay="0"/>
                                  </p:stCondLst>
                                  <p:childTnLst>
                                    <p:set>
                                      <p:cBhvr>
                                        <p:cTn id="9" dur="1" fill="hold">
                                          <p:stCondLst>
                                            <p:cond delay="0"/>
                                          </p:stCondLst>
                                        </p:cTn>
                                        <p:tgtEl>
                                          <p:spTgt spid="39942">
                                            <p:txEl>
                                              <p:pRg st="8" end="8"/>
                                            </p:txEl>
                                          </p:spTgt>
                                        </p:tgtEl>
                                        <p:attrNameLst>
                                          <p:attrName>style.visibility</p:attrName>
                                        </p:attrNameLst>
                                      </p:cBhvr>
                                      <p:to>
                                        <p:strVal val="visible"/>
                                      </p:to>
                                    </p:set>
                                    <p:animEffect transition="in" filter="fade">
                                      <p:cBhvr>
                                        <p:cTn id="10" dur="2000"/>
                                        <p:tgtEl>
                                          <p:spTgt spid="39942">
                                            <p:txEl>
                                              <p:pRg st="8" end="8"/>
                                            </p:txEl>
                                          </p:spTgt>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39942">
                                            <p:txEl>
                                              <p:pRg st="9" end="9"/>
                                            </p:txEl>
                                          </p:spTgt>
                                        </p:tgtEl>
                                        <p:attrNameLst>
                                          <p:attrName>style.visibility</p:attrName>
                                        </p:attrNameLst>
                                      </p:cBhvr>
                                      <p:to>
                                        <p:strVal val="visible"/>
                                      </p:to>
                                    </p:set>
                                    <p:animEffect transition="in" filter="fade">
                                      <p:cBhvr>
                                        <p:cTn id="14" dur="2000"/>
                                        <p:tgtEl>
                                          <p:spTgt spid="3994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D0522A"/>
                </a:solidFill>
                <a:latin typeface="Papyrus" panose="03070502060502030205" pitchFamily="66" charset="0"/>
              </a:rPr>
              <a:t>The Joint Stock Company</a:t>
            </a:r>
            <a:endParaRPr lang="en-US" b="1" dirty="0">
              <a:solidFill>
                <a:srgbClr val="D0522A"/>
              </a:solidFill>
              <a:latin typeface="Papyrus" panose="03070502060502030205" pitchFamily="66" charset="0"/>
            </a:endParaRPr>
          </a:p>
        </p:txBody>
      </p:sp>
      <p:sp>
        <p:nvSpPr>
          <p:cNvPr id="3" name="Content Placeholder 2"/>
          <p:cNvSpPr>
            <a:spLocks noGrp="1"/>
          </p:cNvSpPr>
          <p:nvPr>
            <p:ph idx="1"/>
          </p:nvPr>
        </p:nvSpPr>
        <p:spPr>
          <a:xfrm>
            <a:off x="609600" y="1417638"/>
            <a:ext cx="10972800" cy="4525963"/>
          </a:xfrm>
        </p:spPr>
        <p:txBody>
          <a:bodyPr/>
          <a:lstStyle/>
          <a:p>
            <a:pPr marL="0" indent="0">
              <a:buNone/>
            </a:pPr>
            <a:r>
              <a:rPr lang="en-US" altLang="fr-FR" dirty="0" smtClean="0">
                <a:latin typeface="Papyrus" panose="03070502060502030205" pitchFamily="66" charset="0"/>
              </a:rPr>
              <a:t>After many failed attempts at settling the new world, England changed business practices and created what was known as the </a:t>
            </a:r>
            <a:r>
              <a:rPr lang="en-US" altLang="fr-FR" u="sng" dirty="0" smtClean="0">
                <a:solidFill>
                  <a:srgbClr val="CC3300"/>
                </a:solidFill>
                <a:latin typeface="Papyrus" panose="03070502060502030205" pitchFamily="66" charset="0"/>
              </a:rPr>
              <a:t>joint-stock company</a:t>
            </a:r>
            <a:r>
              <a:rPr lang="en-US" altLang="fr-FR" dirty="0" smtClean="0">
                <a:latin typeface="Papyrus" panose="03070502060502030205" pitchFamily="66" charset="0"/>
              </a:rPr>
              <a:t> -a collection of investors who pool their money for large business ventures. The goal of a joint stock company is to make a profit. </a:t>
            </a:r>
          </a:p>
          <a:p>
            <a:endParaRPr lang="en-US" dirty="0">
              <a:latin typeface="Papyrus" panose="03070502060502030205"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238" y="4451594"/>
            <a:ext cx="1351122" cy="219249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878" y="4451594"/>
            <a:ext cx="1351122" cy="2192490"/>
          </a:xfrm>
          <a:prstGeom prst="rect">
            <a:avLst/>
          </a:prstGeom>
        </p:spPr>
      </p:pic>
      <p:sp>
        <p:nvSpPr>
          <p:cNvPr id="6" name="TextBox 5"/>
          <p:cNvSpPr txBox="1"/>
          <p:nvPr/>
        </p:nvSpPr>
        <p:spPr>
          <a:xfrm>
            <a:off x="6533520" y="5040008"/>
            <a:ext cx="4286879" cy="1323439"/>
          </a:xfrm>
          <a:prstGeom prst="rect">
            <a:avLst/>
          </a:prstGeom>
          <a:noFill/>
        </p:spPr>
        <p:txBody>
          <a:bodyPr wrap="square" rtlCol="0">
            <a:spAutoFit/>
          </a:bodyPr>
          <a:lstStyle/>
          <a:p>
            <a:r>
              <a:rPr lang="en-US" sz="8000" dirty="0" smtClean="0">
                <a:latin typeface="Papyrus" panose="03070502060502030205" pitchFamily="66" charset="0"/>
              </a:rPr>
              <a:t>= </a:t>
            </a:r>
            <a:r>
              <a:rPr lang="en-US" sz="6000" dirty="0" smtClean="0">
                <a:latin typeface="Papyrus" panose="03070502060502030205" pitchFamily="66" charset="0"/>
              </a:rPr>
              <a:t>Colony</a:t>
            </a:r>
            <a:endParaRPr lang="en-US" sz="6000" dirty="0">
              <a:latin typeface="Papyrus" panose="03070502060502030205" pitchFamily="66" charset="0"/>
            </a:endParaRPr>
          </a:p>
        </p:txBody>
      </p:sp>
      <p:sp>
        <p:nvSpPr>
          <p:cNvPr id="7" name="TextBox 6"/>
          <p:cNvSpPr txBox="1"/>
          <p:nvPr/>
        </p:nvSpPr>
        <p:spPr>
          <a:xfrm>
            <a:off x="3752620" y="4886119"/>
            <a:ext cx="756279" cy="1323439"/>
          </a:xfrm>
          <a:prstGeom prst="rect">
            <a:avLst/>
          </a:prstGeom>
          <a:noFill/>
        </p:spPr>
        <p:txBody>
          <a:bodyPr wrap="square" rtlCol="0">
            <a:spAutoFit/>
          </a:bodyPr>
          <a:lstStyle/>
          <a:p>
            <a:r>
              <a:rPr lang="en-US" sz="8000" dirty="0" smtClean="0">
                <a:latin typeface="Papyrus" panose="03070502060502030205" pitchFamily="66" charset="0"/>
              </a:rPr>
              <a:t>+</a:t>
            </a:r>
            <a:endParaRPr lang="en-US" sz="8000" dirty="0">
              <a:latin typeface="Papyrus" panose="03070502060502030205" pitchFamily="66" charset="0"/>
            </a:endParaRPr>
          </a:p>
        </p:txBody>
      </p:sp>
    </p:spTree>
    <p:extLst>
      <p:ext uri="{BB962C8B-B14F-4D97-AF65-F5344CB8AC3E}">
        <p14:creationId xmlns:p14="http://schemas.microsoft.com/office/powerpoint/2010/main" val="72138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12"/>
          <p:cNvGraphicFramePr>
            <a:graphicFrameLocks noChangeAspect="1"/>
          </p:cNvGraphicFramePr>
          <p:nvPr>
            <p:extLst>
              <p:ext uri="{D42A27DB-BD31-4B8C-83A1-F6EECF244321}">
                <p14:modId xmlns:p14="http://schemas.microsoft.com/office/powerpoint/2010/main" val="2370987747"/>
              </p:ext>
            </p:extLst>
          </p:nvPr>
        </p:nvGraphicFramePr>
        <p:xfrm>
          <a:off x="1524001" y="-14287"/>
          <a:ext cx="9104313" cy="6792913"/>
        </p:xfrm>
        <a:graphic>
          <a:graphicData uri="http://schemas.openxmlformats.org/presentationml/2006/ole">
            <mc:AlternateContent xmlns:mc="http://schemas.openxmlformats.org/markup-compatibility/2006">
              <mc:Choice xmlns:v="urn:schemas-microsoft-com:vml" Requires="v">
                <p:oleObj spid="_x0000_s3082" name="Bitmap Image" r:id="rId4" imgW="9104762" imgH="6792273" progId="Paint.Picture">
                  <p:embed/>
                </p:oleObj>
              </mc:Choice>
              <mc:Fallback>
                <p:oleObj name="Bitmap Image" r:id="rId4" imgW="9104762" imgH="679227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4287"/>
                        <a:ext cx="9104313" cy="679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7" name="Text Box 13"/>
          <p:cNvSpPr txBox="1">
            <a:spLocks noChangeArrowheads="1"/>
          </p:cNvSpPr>
          <p:nvPr/>
        </p:nvSpPr>
        <p:spPr bwMode="auto">
          <a:xfrm>
            <a:off x="3200400" y="4303714"/>
            <a:ext cx="7239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dirty="0">
                <a:solidFill>
                  <a:prstClr val="black"/>
                </a:solidFill>
                <a:latin typeface="Footlight MT Light" panose="0204060206030A020304" pitchFamily="18" charset="0"/>
              </a:rPr>
              <a:t>The Virginia Company -  </a:t>
            </a:r>
            <a:r>
              <a:rPr lang="en-US" altLang="en-US" sz="3200" dirty="0">
                <a:solidFill>
                  <a:prstClr val="black"/>
                </a:solidFill>
                <a:latin typeface="Footlight MT Light" panose="0204060206030A020304" pitchFamily="18" charset="0"/>
              </a:rPr>
              <a:t>Received a </a:t>
            </a:r>
            <a:r>
              <a:rPr lang="en-US" altLang="en-US" sz="3200" u="sng" dirty="0">
                <a:solidFill>
                  <a:prstClr val="black"/>
                </a:solidFill>
                <a:latin typeface="Footlight MT Light" panose="0204060206030A020304" pitchFamily="18" charset="0"/>
              </a:rPr>
              <a:t>charter</a:t>
            </a:r>
            <a:r>
              <a:rPr lang="en-US" altLang="en-US" sz="3200" dirty="0">
                <a:solidFill>
                  <a:prstClr val="black"/>
                </a:solidFill>
                <a:latin typeface="Footlight MT Light" panose="0204060206030A020304" pitchFamily="18" charset="0"/>
              </a:rPr>
              <a:t> to settle in the area known as Virginia. A charter was permission from the king to start a settlement. This settlement was called Jamestown. </a:t>
            </a:r>
          </a:p>
        </p:txBody>
      </p:sp>
    </p:spTree>
    <p:extLst>
      <p:ext uri="{BB962C8B-B14F-4D97-AF65-F5344CB8AC3E}">
        <p14:creationId xmlns:p14="http://schemas.microsoft.com/office/powerpoint/2010/main" val="1111406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157"/>
                                        </p:tgtEl>
                                        <p:attrNameLst>
                                          <p:attrName>style.visibility</p:attrName>
                                        </p:attrNameLst>
                                      </p:cBhvr>
                                      <p:to>
                                        <p:strVal val="visible"/>
                                      </p:to>
                                    </p:set>
                                    <p:animEffect transition="in" filter="fade">
                                      <p:cBhvr>
                                        <p:cTn id="7" dur="500"/>
                                        <p:tgtEl>
                                          <p:spTgt spid="6157"/>
                                        </p:tgtEl>
                                      </p:cBhvr>
                                    </p:animEffect>
                                    <p:anim calcmode="lin" valueType="num">
                                      <p:cBhvr>
                                        <p:cTn id="8" dur="500" fill="hold"/>
                                        <p:tgtEl>
                                          <p:spTgt spid="6157"/>
                                        </p:tgtEl>
                                        <p:attrNameLst>
                                          <p:attrName>ppt_x</p:attrName>
                                        </p:attrNameLst>
                                      </p:cBhvr>
                                      <p:tavLst>
                                        <p:tav tm="0">
                                          <p:val>
                                            <p:strVal val="#ppt_x-.1"/>
                                          </p:val>
                                        </p:tav>
                                        <p:tav tm="100000">
                                          <p:val>
                                            <p:strVal val="#ppt_x"/>
                                          </p:val>
                                        </p:tav>
                                      </p:tavLst>
                                    </p:anim>
                                    <p:anim calcmode="lin" valueType="num">
                                      <p:cBhvr>
                                        <p:cTn id="9"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Virgini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81001"/>
            <a:ext cx="4945063"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9" descr="Map of the World, Abraham Ortelius, 1597. Jamestown-Yorktown Foundation collection."/>
          <p:cNvSpPr>
            <a:spLocks noChangeAspect="1" noChangeArrowheads="1"/>
          </p:cNvSpPr>
          <p:nvPr/>
        </p:nvSpPr>
        <p:spPr bwMode="auto">
          <a:xfrm>
            <a:off x="3524250" y="1633539"/>
            <a:ext cx="51435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22532" name="AutoShape 11" descr="Map of the World, Abraham Ortelius, 1597. Jamestown-Yorktown Foundation collection."/>
          <p:cNvSpPr>
            <a:spLocks noChangeAspect="1" noChangeArrowheads="1"/>
          </p:cNvSpPr>
          <p:nvPr/>
        </p:nvSpPr>
        <p:spPr bwMode="auto">
          <a:xfrm>
            <a:off x="3524250" y="1633539"/>
            <a:ext cx="51435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22533" name="Text Box 12"/>
          <p:cNvSpPr txBox="1">
            <a:spLocks noChangeArrowheads="1"/>
          </p:cNvSpPr>
          <p:nvPr/>
        </p:nvSpPr>
        <p:spPr bwMode="auto">
          <a:xfrm>
            <a:off x="7543801" y="228601"/>
            <a:ext cx="2759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C0504D"/>
                </a:solidFill>
                <a:latin typeface="Footlight MT Light" panose="0204060206030A020304" pitchFamily="18" charset="0"/>
              </a:rPr>
              <a:t>Jamestown was settled inside of the Chesapeake Bay in Virginia near present day Williamsburg, Virginia.</a:t>
            </a:r>
          </a:p>
        </p:txBody>
      </p:sp>
      <p:pic>
        <p:nvPicPr>
          <p:cNvPr id="22534" name="Picture 14" desc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981200"/>
            <a:ext cx="3035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933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Text Box 9"/>
          <p:cNvSpPr txBox="1">
            <a:spLocks noChangeArrowheads="1"/>
          </p:cNvSpPr>
          <p:nvPr/>
        </p:nvSpPr>
        <p:spPr bwMode="auto">
          <a:xfrm>
            <a:off x="3276600" y="2209800"/>
            <a:ext cx="8712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Tx/>
              <a:buChar char="-"/>
            </a:pPr>
            <a:r>
              <a:rPr lang="en-US" altLang="en-US" sz="2600" dirty="0">
                <a:solidFill>
                  <a:prstClr val="black"/>
                </a:solidFill>
                <a:latin typeface="Footlight MT Light" panose="0204060206030A020304" pitchFamily="18" charset="0"/>
              </a:rPr>
              <a:t>1608 - Capitan John Smith instilled military rule forcing colonists to </a:t>
            </a:r>
            <a:r>
              <a:rPr lang="en-US" altLang="en-US" sz="2600" dirty="0" smtClean="0">
                <a:solidFill>
                  <a:prstClr val="black"/>
                </a:solidFill>
                <a:latin typeface="Footlight MT Light" panose="0204060206030A020304" pitchFamily="18" charset="0"/>
              </a:rPr>
              <a:t>work and made peace with the local Powhatan Tribe. </a:t>
            </a:r>
            <a:r>
              <a:rPr lang="en-US" altLang="en-US" sz="2600" dirty="0">
                <a:solidFill>
                  <a:prstClr val="black"/>
                </a:solidFill>
                <a:latin typeface="Footlight MT Light" panose="0204060206030A020304" pitchFamily="18" charset="0"/>
              </a:rPr>
              <a:t>Colony had success.</a:t>
            </a:r>
          </a:p>
          <a:p>
            <a:pPr eaLnBrk="1" fontAlgn="base" hangingPunct="1">
              <a:spcBef>
                <a:spcPct val="0"/>
              </a:spcBef>
              <a:spcAft>
                <a:spcPct val="0"/>
              </a:spcAft>
            </a:pPr>
            <a:endParaRPr lang="en-US" altLang="en-US" sz="2800" dirty="0">
              <a:solidFill>
                <a:prstClr val="black"/>
              </a:solidFill>
              <a:latin typeface="Footlight MT Light" panose="0204060206030A020304" pitchFamily="18" charset="0"/>
            </a:endParaRPr>
          </a:p>
          <a:p>
            <a:pPr eaLnBrk="1" fontAlgn="base" hangingPunct="1">
              <a:spcBef>
                <a:spcPct val="0"/>
              </a:spcBef>
              <a:spcAft>
                <a:spcPct val="0"/>
              </a:spcAft>
              <a:buFontTx/>
              <a:buChar char="-"/>
            </a:pPr>
            <a:r>
              <a:rPr lang="en-US" altLang="en-US" sz="2600" dirty="0">
                <a:solidFill>
                  <a:prstClr val="black"/>
                </a:solidFill>
                <a:latin typeface="Footlight MT Light" panose="0204060206030A020304" pitchFamily="18" charset="0"/>
              </a:rPr>
              <a:t>1609 - Lord De La </a:t>
            </a:r>
            <a:r>
              <a:rPr lang="en-US" altLang="en-US" sz="2600" dirty="0" err="1">
                <a:solidFill>
                  <a:prstClr val="black"/>
                </a:solidFill>
                <a:latin typeface="Footlight MT Light" panose="0204060206030A020304" pitchFamily="18" charset="0"/>
              </a:rPr>
              <a:t>Warr</a:t>
            </a:r>
            <a:r>
              <a:rPr lang="en-US" altLang="en-US" sz="2600" dirty="0">
                <a:solidFill>
                  <a:prstClr val="black"/>
                </a:solidFill>
                <a:latin typeface="Footlight MT Light" panose="0204060206030A020304" pitchFamily="18" charset="0"/>
              </a:rPr>
              <a:t> continued it. He was a strict, poor leader </a:t>
            </a:r>
            <a:r>
              <a:rPr lang="en-US" altLang="en-US" sz="2600" dirty="0" smtClean="0">
                <a:solidFill>
                  <a:prstClr val="black"/>
                </a:solidFill>
                <a:latin typeface="Footlight MT Light" panose="0204060206030A020304" pitchFamily="18" charset="0"/>
              </a:rPr>
              <a:t>(later founded </a:t>
            </a:r>
            <a:r>
              <a:rPr lang="en-US" altLang="en-US" sz="2600" dirty="0">
                <a:solidFill>
                  <a:prstClr val="black"/>
                </a:solidFill>
                <a:latin typeface="Footlight MT Light" panose="0204060206030A020304" pitchFamily="18" charset="0"/>
              </a:rPr>
              <a:t>of </a:t>
            </a:r>
            <a:r>
              <a:rPr lang="en-US" altLang="en-US" sz="2600" dirty="0" smtClean="0">
                <a:solidFill>
                  <a:prstClr val="black"/>
                </a:solidFill>
                <a:latin typeface="Footlight MT Light" panose="0204060206030A020304" pitchFamily="18" charset="0"/>
              </a:rPr>
              <a:t>Delaware)</a:t>
            </a:r>
            <a:endParaRPr lang="en-US" altLang="en-US" sz="2600" dirty="0">
              <a:solidFill>
                <a:prstClr val="black"/>
              </a:solidFill>
              <a:latin typeface="Footlight MT Light" panose="0204060206030A020304" pitchFamily="18" charset="0"/>
            </a:endParaRPr>
          </a:p>
          <a:p>
            <a:pPr eaLnBrk="1" fontAlgn="base" hangingPunct="1">
              <a:spcBef>
                <a:spcPct val="0"/>
              </a:spcBef>
              <a:spcAft>
                <a:spcPct val="0"/>
              </a:spcAft>
            </a:pPr>
            <a:endParaRPr lang="en-US" altLang="en-US" sz="2800" dirty="0">
              <a:solidFill>
                <a:prstClr val="black"/>
              </a:solidFill>
              <a:latin typeface="Footlight MT Light" panose="0204060206030A020304" pitchFamily="18" charset="0"/>
            </a:endParaRPr>
          </a:p>
          <a:p>
            <a:pPr eaLnBrk="1" fontAlgn="base" hangingPunct="1">
              <a:spcBef>
                <a:spcPct val="0"/>
              </a:spcBef>
              <a:spcAft>
                <a:spcPct val="0"/>
              </a:spcAft>
              <a:buFontTx/>
              <a:buChar char="-"/>
            </a:pPr>
            <a:r>
              <a:rPr lang="en-US" altLang="en-US" sz="2600" dirty="0">
                <a:solidFill>
                  <a:prstClr val="black"/>
                </a:solidFill>
                <a:latin typeface="Footlight MT Light" panose="0204060206030A020304" pitchFamily="18" charset="0"/>
              </a:rPr>
              <a:t>1619 - Sir George </a:t>
            </a:r>
            <a:r>
              <a:rPr lang="en-US" altLang="en-US" sz="2600" dirty="0" err="1">
                <a:solidFill>
                  <a:prstClr val="black"/>
                </a:solidFill>
                <a:latin typeface="Footlight MT Light" panose="0204060206030A020304" pitchFamily="18" charset="0"/>
              </a:rPr>
              <a:t>Yeardly</a:t>
            </a:r>
            <a:r>
              <a:rPr lang="en-US" altLang="en-US" sz="2600" dirty="0">
                <a:solidFill>
                  <a:prstClr val="black"/>
                </a:solidFill>
                <a:latin typeface="Footlight MT Light" panose="0204060206030A020304" pitchFamily="18" charset="0"/>
              </a:rPr>
              <a:t> started a House of Burgesses because the men wanted a say in the government.</a:t>
            </a:r>
          </a:p>
          <a:p>
            <a:pPr eaLnBrk="1" fontAlgn="base" hangingPunct="1">
              <a:spcBef>
                <a:spcPct val="0"/>
              </a:spcBef>
              <a:spcAft>
                <a:spcPct val="0"/>
              </a:spcAft>
            </a:pPr>
            <a:endParaRPr lang="en-US" altLang="en-US" sz="2600" dirty="0">
              <a:solidFill>
                <a:prstClr val="black"/>
              </a:solidFill>
              <a:latin typeface="Footlight MT Light" panose="0204060206030A020304" pitchFamily="18" charset="0"/>
            </a:endParaRPr>
          </a:p>
          <a:p>
            <a:pPr algn="ctr" eaLnBrk="1" fontAlgn="base" hangingPunct="1">
              <a:spcBef>
                <a:spcPct val="0"/>
              </a:spcBef>
              <a:spcAft>
                <a:spcPct val="0"/>
              </a:spcAft>
            </a:pPr>
            <a:r>
              <a:rPr lang="en-US" altLang="en-US" sz="2600" dirty="0">
                <a:solidFill>
                  <a:srgbClr val="C00000"/>
                </a:solidFill>
                <a:latin typeface="Footlight MT Light" panose="0204060206030A020304" pitchFamily="18" charset="0"/>
              </a:rPr>
              <a:t>After about 12 years the colony started to succeed.</a:t>
            </a:r>
          </a:p>
        </p:txBody>
      </p:sp>
      <p:pic>
        <p:nvPicPr>
          <p:cNvPr id="53258" name="Picture 10" descr="jamestown400th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Rectangle 14"/>
          <p:cNvSpPr>
            <a:spLocks noChangeArrowheads="1"/>
          </p:cNvSpPr>
          <p:nvPr/>
        </p:nvSpPr>
        <p:spPr bwMode="auto">
          <a:xfrm>
            <a:off x="4038600" y="457201"/>
            <a:ext cx="5799986" cy="1323439"/>
          </a:xfrm>
          <a:prstGeom prst="rect">
            <a:avLst/>
          </a:prstGeom>
          <a:noFill/>
          <a:ln w="9525">
            <a:noFill/>
            <a:miter lim="800000"/>
            <a:headEnd/>
            <a:tailEnd/>
          </a:ln>
          <a:effectLst/>
        </p:spPr>
        <p:txBody>
          <a:bodyPr wrap="none">
            <a:spAutoFit/>
          </a:bodyPr>
          <a:lstStyle/>
          <a:p>
            <a:pPr>
              <a:defRPr/>
            </a:pPr>
            <a:r>
              <a:rPr lang="en-US" sz="8000" dirty="0">
                <a:solidFill>
                  <a:prstClr val="black"/>
                </a:solidFill>
                <a:effectLst>
                  <a:outerShdw blurRad="38100" dist="38100" dir="2700000" algn="tl">
                    <a:srgbClr val="808080"/>
                  </a:outerShdw>
                </a:effectLst>
                <a:latin typeface="Impact" pitchFamily="34" charset="0"/>
              </a:rPr>
              <a:t>GOVERNMENT</a:t>
            </a:r>
            <a:r>
              <a:rPr lang="en-US" sz="7000" dirty="0">
                <a:solidFill>
                  <a:prstClr val="black"/>
                </a:solidFill>
                <a:effectLst>
                  <a:outerShdw blurRad="38100" dist="38100" dir="2700000" algn="tl">
                    <a:srgbClr val="808080"/>
                  </a:outerShdw>
                </a:effectLst>
                <a:latin typeface="Baskerville Old Face" pitchFamily="18" charset="0"/>
              </a:rPr>
              <a:t> </a:t>
            </a:r>
          </a:p>
        </p:txBody>
      </p:sp>
      <p:graphicFrame>
        <p:nvGraphicFramePr>
          <p:cNvPr id="53264" name="Object 16"/>
          <p:cNvGraphicFramePr>
            <a:graphicFrameLocks noChangeAspect="1"/>
          </p:cNvGraphicFramePr>
          <p:nvPr/>
        </p:nvGraphicFramePr>
        <p:xfrm>
          <a:off x="1828800" y="3657600"/>
          <a:ext cx="1295400" cy="1295400"/>
        </p:xfrm>
        <a:graphic>
          <a:graphicData uri="http://schemas.openxmlformats.org/presentationml/2006/ole">
            <mc:AlternateContent xmlns:mc="http://schemas.openxmlformats.org/markup-compatibility/2006">
              <mc:Choice xmlns:v="urn:schemas-microsoft-com:vml" Requires="v">
                <p:oleObj spid="_x0000_s4122" name="Bitmap Image" r:id="rId5" imgW="1819529" imgH="1819529" progId="Paint.Picture">
                  <p:embed/>
                </p:oleObj>
              </mc:Choice>
              <mc:Fallback>
                <p:oleObj name="Bitmap Image" r:id="rId5" imgW="1819529" imgH="18195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6576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65" name="Object 17"/>
          <p:cNvGraphicFramePr>
            <a:graphicFrameLocks noChangeAspect="1"/>
          </p:cNvGraphicFramePr>
          <p:nvPr/>
        </p:nvGraphicFramePr>
        <p:xfrm>
          <a:off x="1828801" y="2057400"/>
          <a:ext cx="1330325" cy="1371600"/>
        </p:xfrm>
        <a:graphic>
          <a:graphicData uri="http://schemas.openxmlformats.org/presentationml/2006/ole">
            <mc:AlternateContent xmlns:mc="http://schemas.openxmlformats.org/markup-compatibility/2006">
              <mc:Choice xmlns:v="urn:schemas-microsoft-com:vml" Requires="v">
                <p:oleObj spid="_x0000_s4123" name="Bitmap Image" r:id="rId7" imgW="2390476" imgH="2467319" progId="Paint.Picture">
                  <p:embed/>
                </p:oleObj>
              </mc:Choice>
              <mc:Fallback>
                <p:oleObj name="Bitmap Image" r:id="rId7" imgW="2390476" imgH="246731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1" y="2057400"/>
                        <a:ext cx="13303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66" name="Object 18"/>
          <p:cNvGraphicFramePr>
            <a:graphicFrameLocks noChangeAspect="1"/>
          </p:cNvGraphicFramePr>
          <p:nvPr/>
        </p:nvGraphicFramePr>
        <p:xfrm>
          <a:off x="1828800" y="5181601"/>
          <a:ext cx="1295400" cy="1255713"/>
        </p:xfrm>
        <a:graphic>
          <a:graphicData uri="http://schemas.openxmlformats.org/presentationml/2006/ole">
            <mc:AlternateContent xmlns:mc="http://schemas.openxmlformats.org/markup-compatibility/2006">
              <mc:Choice xmlns:v="urn:schemas-microsoft-com:vml" Requires="v">
                <p:oleObj spid="_x0000_s4124" name="Bitmap Image" r:id="rId9" imgW="1857143" imgH="1800476" progId="Paint.Picture">
                  <p:embed/>
                </p:oleObj>
              </mc:Choice>
              <mc:Fallback>
                <p:oleObj name="Bitmap Image" r:id="rId9" imgW="1857143" imgH="1800476"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5181601"/>
                        <a:ext cx="12954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87935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3262">
                                            <p:txEl>
                                              <p:pRg st="0" end="0"/>
                                            </p:txEl>
                                          </p:spTgt>
                                        </p:tgtEl>
                                        <p:attrNameLst>
                                          <p:attrName>style.visibility</p:attrName>
                                        </p:attrNameLst>
                                      </p:cBhvr>
                                      <p:to>
                                        <p:strVal val="visible"/>
                                      </p:to>
                                    </p:set>
                                    <p:animEffect transition="in" filter="wipe(down)">
                                      <p:cBhvr>
                                        <p:cTn id="7" dur="580">
                                          <p:stCondLst>
                                            <p:cond delay="0"/>
                                          </p:stCondLst>
                                        </p:cTn>
                                        <p:tgtEl>
                                          <p:spTgt spid="53262">
                                            <p:txEl>
                                              <p:pRg st="0" end="0"/>
                                            </p:txEl>
                                          </p:spTgt>
                                        </p:tgtEl>
                                      </p:cBhvr>
                                    </p:animEffect>
                                    <p:anim calcmode="lin" valueType="num">
                                      <p:cBhvr>
                                        <p:cTn id="8" dur="1822" tmFilter="0,0; 0.14,0.36; 0.43,0.73; 0.71,0.91; 1.0,1.0">
                                          <p:stCondLst>
                                            <p:cond delay="0"/>
                                          </p:stCondLst>
                                        </p:cTn>
                                        <p:tgtEl>
                                          <p:spTgt spid="5326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326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326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326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326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3262">
                                            <p:txEl>
                                              <p:pRg st="0" end="0"/>
                                            </p:txEl>
                                          </p:spTgt>
                                        </p:tgtEl>
                                      </p:cBhvr>
                                      <p:to x="100000" y="60000"/>
                                    </p:animScale>
                                    <p:animScale>
                                      <p:cBhvr>
                                        <p:cTn id="14" dur="166" decel="50000">
                                          <p:stCondLst>
                                            <p:cond delay="676"/>
                                          </p:stCondLst>
                                        </p:cTn>
                                        <p:tgtEl>
                                          <p:spTgt spid="53262">
                                            <p:txEl>
                                              <p:pRg st="0" end="0"/>
                                            </p:txEl>
                                          </p:spTgt>
                                        </p:tgtEl>
                                      </p:cBhvr>
                                      <p:to x="100000" y="100000"/>
                                    </p:animScale>
                                    <p:animScale>
                                      <p:cBhvr>
                                        <p:cTn id="15" dur="26">
                                          <p:stCondLst>
                                            <p:cond delay="1312"/>
                                          </p:stCondLst>
                                        </p:cTn>
                                        <p:tgtEl>
                                          <p:spTgt spid="53262">
                                            <p:txEl>
                                              <p:pRg st="0" end="0"/>
                                            </p:txEl>
                                          </p:spTgt>
                                        </p:tgtEl>
                                      </p:cBhvr>
                                      <p:to x="100000" y="80000"/>
                                    </p:animScale>
                                    <p:animScale>
                                      <p:cBhvr>
                                        <p:cTn id="16" dur="166" decel="50000">
                                          <p:stCondLst>
                                            <p:cond delay="1338"/>
                                          </p:stCondLst>
                                        </p:cTn>
                                        <p:tgtEl>
                                          <p:spTgt spid="53262">
                                            <p:txEl>
                                              <p:pRg st="0" end="0"/>
                                            </p:txEl>
                                          </p:spTgt>
                                        </p:tgtEl>
                                      </p:cBhvr>
                                      <p:to x="100000" y="100000"/>
                                    </p:animScale>
                                    <p:animScale>
                                      <p:cBhvr>
                                        <p:cTn id="17" dur="26">
                                          <p:stCondLst>
                                            <p:cond delay="1642"/>
                                          </p:stCondLst>
                                        </p:cTn>
                                        <p:tgtEl>
                                          <p:spTgt spid="53262">
                                            <p:txEl>
                                              <p:pRg st="0" end="0"/>
                                            </p:txEl>
                                          </p:spTgt>
                                        </p:tgtEl>
                                      </p:cBhvr>
                                      <p:to x="100000" y="90000"/>
                                    </p:animScale>
                                    <p:animScale>
                                      <p:cBhvr>
                                        <p:cTn id="18" dur="166" decel="50000">
                                          <p:stCondLst>
                                            <p:cond delay="1668"/>
                                          </p:stCondLst>
                                        </p:cTn>
                                        <p:tgtEl>
                                          <p:spTgt spid="53262">
                                            <p:txEl>
                                              <p:pRg st="0" end="0"/>
                                            </p:txEl>
                                          </p:spTgt>
                                        </p:tgtEl>
                                      </p:cBhvr>
                                      <p:to x="100000" y="100000"/>
                                    </p:animScale>
                                    <p:animScale>
                                      <p:cBhvr>
                                        <p:cTn id="19" dur="26">
                                          <p:stCondLst>
                                            <p:cond delay="1808"/>
                                          </p:stCondLst>
                                        </p:cTn>
                                        <p:tgtEl>
                                          <p:spTgt spid="53262">
                                            <p:txEl>
                                              <p:pRg st="0" end="0"/>
                                            </p:txEl>
                                          </p:spTgt>
                                        </p:tgtEl>
                                      </p:cBhvr>
                                      <p:to x="100000" y="95000"/>
                                    </p:animScale>
                                    <p:animScale>
                                      <p:cBhvr>
                                        <p:cTn id="20" dur="166" decel="50000">
                                          <p:stCondLst>
                                            <p:cond delay="1834"/>
                                          </p:stCondLst>
                                        </p:cTn>
                                        <p:tgtEl>
                                          <p:spTgt spid="5326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3258"/>
                                        </p:tgtEl>
                                        <p:attrNameLst>
                                          <p:attrName>style.visibility</p:attrName>
                                        </p:attrNameLst>
                                      </p:cBhvr>
                                      <p:to>
                                        <p:strVal val="visible"/>
                                      </p:to>
                                    </p:set>
                                    <p:animEffect transition="in" filter="wipe(down)">
                                      <p:cBhvr>
                                        <p:cTn id="23" dur="580">
                                          <p:stCondLst>
                                            <p:cond delay="0"/>
                                          </p:stCondLst>
                                        </p:cTn>
                                        <p:tgtEl>
                                          <p:spTgt spid="53258"/>
                                        </p:tgtEl>
                                      </p:cBhvr>
                                    </p:animEffect>
                                    <p:anim calcmode="lin" valueType="num">
                                      <p:cBhvr>
                                        <p:cTn id="24" dur="1822" tmFilter="0,0; 0.14,0.36; 0.43,0.73; 0.71,0.91; 1.0,1.0">
                                          <p:stCondLst>
                                            <p:cond delay="0"/>
                                          </p:stCondLst>
                                        </p:cTn>
                                        <p:tgtEl>
                                          <p:spTgt spid="5325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325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325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325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3258"/>
                                        </p:tgtEl>
                                        <p:attrNameLst>
                                          <p:attrName>ppt_y</p:attrName>
                                        </p:attrNameLst>
                                      </p:cBhvr>
                                      <p:tavLst>
                                        <p:tav tm="0" fmla="#ppt_y-sin(pi*$)/81">
                                          <p:val>
                                            <p:fltVal val="0"/>
                                          </p:val>
                                        </p:tav>
                                        <p:tav tm="100000">
                                          <p:val>
                                            <p:fltVal val="1"/>
                                          </p:val>
                                        </p:tav>
                                      </p:tavLst>
                                    </p:anim>
                                    <p:animScale>
                                      <p:cBhvr>
                                        <p:cTn id="29" dur="26">
                                          <p:stCondLst>
                                            <p:cond delay="650"/>
                                          </p:stCondLst>
                                        </p:cTn>
                                        <p:tgtEl>
                                          <p:spTgt spid="53258"/>
                                        </p:tgtEl>
                                      </p:cBhvr>
                                      <p:to x="100000" y="60000"/>
                                    </p:animScale>
                                    <p:animScale>
                                      <p:cBhvr>
                                        <p:cTn id="30" dur="166" decel="50000">
                                          <p:stCondLst>
                                            <p:cond delay="676"/>
                                          </p:stCondLst>
                                        </p:cTn>
                                        <p:tgtEl>
                                          <p:spTgt spid="53258"/>
                                        </p:tgtEl>
                                      </p:cBhvr>
                                      <p:to x="100000" y="100000"/>
                                    </p:animScale>
                                    <p:animScale>
                                      <p:cBhvr>
                                        <p:cTn id="31" dur="26">
                                          <p:stCondLst>
                                            <p:cond delay="1312"/>
                                          </p:stCondLst>
                                        </p:cTn>
                                        <p:tgtEl>
                                          <p:spTgt spid="53258"/>
                                        </p:tgtEl>
                                      </p:cBhvr>
                                      <p:to x="100000" y="80000"/>
                                    </p:animScale>
                                    <p:animScale>
                                      <p:cBhvr>
                                        <p:cTn id="32" dur="166" decel="50000">
                                          <p:stCondLst>
                                            <p:cond delay="1338"/>
                                          </p:stCondLst>
                                        </p:cTn>
                                        <p:tgtEl>
                                          <p:spTgt spid="53258"/>
                                        </p:tgtEl>
                                      </p:cBhvr>
                                      <p:to x="100000" y="100000"/>
                                    </p:animScale>
                                    <p:animScale>
                                      <p:cBhvr>
                                        <p:cTn id="33" dur="26">
                                          <p:stCondLst>
                                            <p:cond delay="1642"/>
                                          </p:stCondLst>
                                        </p:cTn>
                                        <p:tgtEl>
                                          <p:spTgt spid="53258"/>
                                        </p:tgtEl>
                                      </p:cBhvr>
                                      <p:to x="100000" y="90000"/>
                                    </p:animScale>
                                    <p:animScale>
                                      <p:cBhvr>
                                        <p:cTn id="34" dur="166" decel="50000">
                                          <p:stCondLst>
                                            <p:cond delay="1668"/>
                                          </p:stCondLst>
                                        </p:cTn>
                                        <p:tgtEl>
                                          <p:spTgt spid="53258"/>
                                        </p:tgtEl>
                                      </p:cBhvr>
                                      <p:to x="100000" y="100000"/>
                                    </p:animScale>
                                    <p:animScale>
                                      <p:cBhvr>
                                        <p:cTn id="35" dur="26">
                                          <p:stCondLst>
                                            <p:cond delay="1808"/>
                                          </p:stCondLst>
                                        </p:cTn>
                                        <p:tgtEl>
                                          <p:spTgt spid="53258"/>
                                        </p:tgtEl>
                                      </p:cBhvr>
                                      <p:to x="100000" y="95000"/>
                                    </p:animScale>
                                    <p:animScale>
                                      <p:cBhvr>
                                        <p:cTn id="36" dur="166" decel="50000">
                                          <p:stCondLst>
                                            <p:cond delay="1834"/>
                                          </p:stCondLst>
                                        </p:cTn>
                                        <p:tgtEl>
                                          <p:spTgt spid="53258"/>
                                        </p:tgtEl>
                                      </p:cBhvr>
                                      <p:to x="100000" y="100000"/>
                                    </p:animScale>
                                  </p:childTnLst>
                                </p:cTn>
                              </p:par>
                            </p:childTnLst>
                          </p:cTn>
                        </p:par>
                        <p:par>
                          <p:cTn id="37" fill="hold" nodeType="afterGroup">
                            <p:stCondLst>
                              <p:cond delay="2000"/>
                            </p:stCondLst>
                            <p:childTnLst>
                              <p:par>
                                <p:cTn id="38" presetID="26" presetClass="entr" presetSubtype="0" fill="hold" nodeType="afterEffect">
                                  <p:stCondLst>
                                    <p:cond delay="0"/>
                                  </p:stCondLst>
                                  <p:childTnLst>
                                    <p:set>
                                      <p:cBhvr>
                                        <p:cTn id="39" dur="1" fill="hold">
                                          <p:stCondLst>
                                            <p:cond delay="0"/>
                                          </p:stCondLst>
                                        </p:cTn>
                                        <p:tgtEl>
                                          <p:spTgt spid="53257">
                                            <p:txEl>
                                              <p:pRg st="0" end="0"/>
                                            </p:txEl>
                                          </p:spTgt>
                                        </p:tgtEl>
                                        <p:attrNameLst>
                                          <p:attrName>style.visibility</p:attrName>
                                        </p:attrNameLst>
                                      </p:cBhvr>
                                      <p:to>
                                        <p:strVal val="visible"/>
                                      </p:to>
                                    </p:set>
                                    <p:animEffect transition="in" filter="wipe(down)">
                                      <p:cBhvr>
                                        <p:cTn id="40" dur="580">
                                          <p:stCondLst>
                                            <p:cond delay="0"/>
                                          </p:stCondLst>
                                        </p:cTn>
                                        <p:tgtEl>
                                          <p:spTgt spid="53257">
                                            <p:txEl>
                                              <p:pRg st="0" end="0"/>
                                            </p:txEl>
                                          </p:spTgt>
                                        </p:tgtEl>
                                      </p:cBhvr>
                                    </p:animEffect>
                                    <p:anim calcmode="lin" valueType="num">
                                      <p:cBhvr>
                                        <p:cTn id="41" dur="1822" tmFilter="0,0; 0.14,0.36; 0.43,0.73; 0.71,0.91; 1.0,1.0">
                                          <p:stCondLst>
                                            <p:cond delay="0"/>
                                          </p:stCondLst>
                                        </p:cTn>
                                        <p:tgtEl>
                                          <p:spTgt spid="53257">
                                            <p:txEl>
                                              <p:pRg st="0" end="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3257">
                                            <p:txEl>
                                              <p:pRg st="0" end="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3257">
                                            <p:txEl>
                                              <p:pRg st="0" end="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3257">
                                            <p:txEl>
                                              <p:pRg st="0" end="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3257">
                                            <p:txEl>
                                              <p:pRg st="0" end="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53257">
                                            <p:txEl>
                                              <p:pRg st="0" end="0"/>
                                            </p:txEl>
                                          </p:spTgt>
                                        </p:tgtEl>
                                      </p:cBhvr>
                                      <p:to x="100000" y="60000"/>
                                    </p:animScale>
                                    <p:animScale>
                                      <p:cBhvr>
                                        <p:cTn id="47" dur="166" decel="50000">
                                          <p:stCondLst>
                                            <p:cond delay="676"/>
                                          </p:stCondLst>
                                        </p:cTn>
                                        <p:tgtEl>
                                          <p:spTgt spid="53257">
                                            <p:txEl>
                                              <p:pRg st="0" end="0"/>
                                            </p:txEl>
                                          </p:spTgt>
                                        </p:tgtEl>
                                      </p:cBhvr>
                                      <p:to x="100000" y="100000"/>
                                    </p:animScale>
                                    <p:animScale>
                                      <p:cBhvr>
                                        <p:cTn id="48" dur="26">
                                          <p:stCondLst>
                                            <p:cond delay="1312"/>
                                          </p:stCondLst>
                                        </p:cTn>
                                        <p:tgtEl>
                                          <p:spTgt spid="53257">
                                            <p:txEl>
                                              <p:pRg st="0" end="0"/>
                                            </p:txEl>
                                          </p:spTgt>
                                        </p:tgtEl>
                                      </p:cBhvr>
                                      <p:to x="100000" y="80000"/>
                                    </p:animScale>
                                    <p:animScale>
                                      <p:cBhvr>
                                        <p:cTn id="49" dur="166" decel="50000">
                                          <p:stCondLst>
                                            <p:cond delay="1338"/>
                                          </p:stCondLst>
                                        </p:cTn>
                                        <p:tgtEl>
                                          <p:spTgt spid="53257">
                                            <p:txEl>
                                              <p:pRg st="0" end="0"/>
                                            </p:txEl>
                                          </p:spTgt>
                                        </p:tgtEl>
                                      </p:cBhvr>
                                      <p:to x="100000" y="100000"/>
                                    </p:animScale>
                                    <p:animScale>
                                      <p:cBhvr>
                                        <p:cTn id="50" dur="26">
                                          <p:stCondLst>
                                            <p:cond delay="1642"/>
                                          </p:stCondLst>
                                        </p:cTn>
                                        <p:tgtEl>
                                          <p:spTgt spid="53257">
                                            <p:txEl>
                                              <p:pRg st="0" end="0"/>
                                            </p:txEl>
                                          </p:spTgt>
                                        </p:tgtEl>
                                      </p:cBhvr>
                                      <p:to x="100000" y="90000"/>
                                    </p:animScale>
                                    <p:animScale>
                                      <p:cBhvr>
                                        <p:cTn id="51" dur="166" decel="50000">
                                          <p:stCondLst>
                                            <p:cond delay="1668"/>
                                          </p:stCondLst>
                                        </p:cTn>
                                        <p:tgtEl>
                                          <p:spTgt spid="53257">
                                            <p:txEl>
                                              <p:pRg st="0" end="0"/>
                                            </p:txEl>
                                          </p:spTgt>
                                        </p:tgtEl>
                                      </p:cBhvr>
                                      <p:to x="100000" y="100000"/>
                                    </p:animScale>
                                    <p:animScale>
                                      <p:cBhvr>
                                        <p:cTn id="52" dur="26">
                                          <p:stCondLst>
                                            <p:cond delay="1808"/>
                                          </p:stCondLst>
                                        </p:cTn>
                                        <p:tgtEl>
                                          <p:spTgt spid="53257">
                                            <p:txEl>
                                              <p:pRg st="0" end="0"/>
                                            </p:txEl>
                                          </p:spTgt>
                                        </p:tgtEl>
                                      </p:cBhvr>
                                      <p:to x="100000" y="95000"/>
                                    </p:animScale>
                                    <p:animScale>
                                      <p:cBhvr>
                                        <p:cTn id="53" dur="166" decel="50000">
                                          <p:stCondLst>
                                            <p:cond delay="1834"/>
                                          </p:stCondLst>
                                        </p:cTn>
                                        <p:tgtEl>
                                          <p:spTgt spid="53257">
                                            <p:txEl>
                                              <p:pRg st="0" end="0"/>
                                            </p:txEl>
                                          </p:spTgt>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53265"/>
                                        </p:tgtEl>
                                        <p:attrNameLst>
                                          <p:attrName>style.visibility</p:attrName>
                                        </p:attrNameLst>
                                      </p:cBhvr>
                                      <p:to>
                                        <p:strVal val="visible"/>
                                      </p:to>
                                    </p:set>
                                    <p:animEffect transition="in" filter="wipe(down)">
                                      <p:cBhvr>
                                        <p:cTn id="56" dur="580">
                                          <p:stCondLst>
                                            <p:cond delay="0"/>
                                          </p:stCondLst>
                                        </p:cTn>
                                        <p:tgtEl>
                                          <p:spTgt spid="53265"/>
                                        </p:tgtEl>
                                      </p:cBhvr>
                                    </p:animEffect>
                                    <p:anim calcmode="lin" valueType="num">
                                      <p:cBhvr>
                                        <p:cTn id="57" dur="1822" tmFilter="0,0; 0.14,0.36; 0.43,0.73; 0.71,0.91; 1.0,1.0">
                                          <p:stCondLst>
                                            <p:cond delay="0"/>
                                          </p:stCondLst>
                                        </p:cTn>
                                        <p:tgtEl>
                                          <p:spTgt spid="5326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326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326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326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3265"/>
                                        </p:tgtEl>
                                        <p:attrNameLst>
                                          <p:attrName>ppt_y</p:attrName>
                                        </p:attrNameLst>
                                      </p:cBhvr>
                                      <p:tavLst>
                                        <p:tav tm="0" fmla="#ppt_y-sin(pi*$)/81">
                                          <p:val>
                                            <p:fltVal val="0"/>
                                          </p:val>
                                        </p:tav>
                                        <p:tav tm="100000">
                                          <p:val>
                                            <p:fltVal val="1"/>
                                          </p:val>
                                        </p:tav>
                                      </p:tavLst>
                                    </p:anim>
                                    <p:animScale>
                                      <p:cBhvr>
                                        <p:cTn id="62" dur="26">
                                          <p:stCondLst>
                                            <p:cond delay="650"/>
                                          </p:stCondLst>
                                        </p:cTn>
                                        <p:tgtEl>
                                          <p:spTgt spid="53265"/>
                                        </p:tgtEl>
                                      </p:cBhvr>
                                      <p:to x="100000" y="60000"/>
                                    </p:animScale>
                                    <p:animScale>
                                      <p:cBhvr>
                                        <p:cTn id="63" dur="166" decel="50000">
                                          <p:stCondLst>
                                            <p:cond delay="676"/>
                                          </p:stCondLst>
                                        </p:cTn>
                                        <p:tgtEl>
                                          <p:spTgt spid="53265"/>
                                        </p:tgtEl>
                                      </p:cBhvr>
                                      <p:to x="100000" y="100000"/>
                                    </p:animScale>
                                    <p:animScale>
                                      <p:cBhvr>
                                        <p:cTn id="64" dur="26">
                                          <p:stCondLst>
                                            <p:cond delay="1312"/>
                                          </p:stCondLst>
                                        </p:cTn>
                                        <p:tgtEl>
                                          <p:spTgt spid="53265"/>
                                        </p:tgtEl>
                                      </p:cBhvr>
                                      <p:to x="100000" y="80000"/>
                                    </p:animScale>
                                    <p:animScale>
                                      <p:cBhvr>
                                        <p:cTn id="65" dur="166" decel="50000">
                                          <p:stCondLst>
                                            <p:cond delay="1338"/>
                                          </p:stCondLst>
                                        </p:cTn>
                                        <p:tgtEl>
                                          <p:spTgt spid="53265"/>
                                        </p:tgtEl>
                                      </p:cBhvr>
                                      <p:to x="100000" y="100000"/>
                                    </p:animScale>
                                    <p:animScale>
                                      <p:cBhvr>
                                        <p:cTn id="66" dur="26">
                                          <p:stCondLst>
                                            <p:cond delay="1642"/>
                                          </p:stCondLst>
                                        </p:cTn>
                                        <p:tgtEl>
                                          <p:spTgt spid="53265"/>
                                        </p:tgtEl>
                                      </p:cBhvr>
                                      <p:to x="100000" y="90000"/>
                                    </p:animScale>
                                    <p:animScale>
                                      <p:cBhvr>
                                        <p:cTn id="67" dur="166" decel="50000">
                                          <p:stCondLst>
                                            <p:cond delay="1668"/>
                                          </p:stCondLst>
                                        </p:cTn>
                                        <p:tgtEl>
                                          <p:spTgt spid="53265"/>
                                        </p:tgtEl>
                                      </p:cBhvr>
                                      <p:to x="100000" y="100000"/>
                                    </p:animScale>
                                    <p:animScale>
                                      <p:cBhvr>
                                        <p:cTn id="68" dur="26">
                                          <p:stCondLst>
                                            <p:cond delay="1808"/>
                                          </p:stCondLst>
                                        </p:cTn>
                                        <p:tgtEl>
                                          <p:spTgt spid="53265"/>
                                        </p:tgtEl>
                                      </p:cBhvr>
                                      <p:to x="100000" y="95000"/>
                                    </p:animScale>
                                    <p:animScale>
                                      <p:cBhvr>
                                        <p:cTn id="69" dur="166" decel="50000">
                                          <p:stCondLst>
                                            <p:cond delay="1834"/>
                                          </p:stCondLst>
                                        </p:cTn>
                                        <p:tgtEl>
                                          <p:spTgt spid="53265"/>
                                        </p:tgtEl>
                                      </p:cBhvr>
                                      <p:to x="100000" y="10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26" presetClass="entr" presetSubtype="0" fill="hold" nodeType="clickEffect">
                                  <p:stCondLst>
                                    <p:cond delay="0"/>
                                  </p:stCondLst>
                                  <p:childTnLst>
                                    <p:set>
                                      <p:cBhvr>
                                        <p:cTn id="73" dur="1" fill="hold">
                                          <p:stCondLst>
                                            <p:cond delay="0"/>
                                          </p:stCondLst>
                                        </p:cTn>
                                        <p:tgtEl>
                                          <p:spTgt spid="53257">
                                            <p:txEl>
                                              <p:pRg st="2" end="2"/>
                                            </p:txEl>
                                          </p:spTgt>
                                        </p:tgtEl>
                                        <p:attrNameLst>
                                          <p:attrName>style.visibility</p:attrName>
                                        </p:attrNameLst>
                                      </p:cBhvr>
                                      <p:to>
                                        <p:strVal val="visible"/>
                                      </p:to>
                                    </p:set>
                                    <p:animEffect transition="in" filter="wipe(down)">
                                      <p:cBhvr>
                                        <p:cTn id="74" dur="580">
                                          <p:stCondLst>
                                            <p:cond delay="0"/>
                                          </p:stCondLst>
                                        </p:cTn>
                                        <p:tgtEl>
                                          <p:spTgt spid="53257">
                                            <p:txEl>
                                              <p:pRg st="2" end="2"/>
                                            </p:txEl>
                                          </p:spTgt>
                                        </p:tgtEl>
                                      </p:cBhvr>
                                    </p:animEffect>
                                    <p:anim calcmode="lin" valueType="num">
                                      <p:cBhvr>
                                        <p:cTn id="75" dur="1822" tmFilter="0,0; 0.14,0.36; 0.43,0.73; 0.71,0.91; 1.0,1.0">
                                          <p:stCondLst>
                                            <p:cond delay="0"/>
                                          </p:stCondLst>
                                        </p:cTn>
                                        <p:tgtEl>
                                          <p:spTgt spid="53257">
                                            <p:txEl>
                                              <p:pRg st="2" end="2"/>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53257">
                                            <p:txEl>
                                              <p:pRg st="2" end="2"/>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53257">
                                            <p:txEl>
                                              <p:pRg st="2" end="2"/>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53257">
                                            <p:txEl>
                                              <p:pRg st="2" end="2"/>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53257">
                                            <p:txEl>
                                              <p:pRg st="2" end="2"/>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53257">
                                            <p:txEl>
                                              <p:pRg st="2" end="2"/>
                                            </p:txEl>
                                          </p:spTgt>
                                        </p:tgtEl>
                                      </p:cBhvr>
                                      <p:to x="100000" y="60000"/>
                                    </p:animScale>
                                    <p:animScale>
                                      <p:cBhvr>
                                        <p:cTn id="81" dur="166" decel="50000">
                                          <p:stCondLst>
                                            <p:cond delay="676"/>
                                          </p:stCondLst>
                                        </p:cTn>
                                        <p:tgtEl>
                                          <p:spTgt spid="53257">
                                            <p:txEl>
                                              <p:pRg st="2" end="2"/>
                                            </p:txEl>
                                          </p:spTgt>
                                        </p:tgtEl>
                                      </p:cBhvr>
                                      <p:to x="100000" y="100000"/>
                                    </p:animScale>
                                    <p:animScale>
                                      <p:cBhvr>
                                        <p:cTn id="82" dur="26">
                                          <p:stCondLst>
                                            <p:cond delay="1312"/>
                                          </p:stCondLst>
                                        </p:cTn>
                                        <p:tgtEl>
                                          <p:spTgt spid="53257">
                                            <p:txEl>
                                              <p:pRg st="2" end="2"/>
                                            </p:txEl>
                                          </p:spTgt>
                                        </p:tgtEl>
                                      </p:cBhvr>
                                      <p:to x="100000" y="80000"/>
                                    </p:animScale>
                                    <p:animScale>
                                      <p:cBhvr>
                                        <p:cTn id="83" dur="166" decel="50000">
                                          <p:stCondLst>
                                            <p:cond delay="1338"/>
                                          </p:stCondLst>
                                        </p:cTn>
                                        <p:tgtEl>
                                          <p:spTgt spid="53257">
                                            <p:txEl>
                                              <p:pRg st="2" end="2"/>
                                            </p:txEl>
                                          </p:spTgt>
                                        </p:tgtEl>
                                      </p:cBhvr>
                                      <p:to x="100000" y="100000"/>
                                    </p:animScale>
                                    <p:animScale>
                                      <p:cBhvr>
                                        <p:cTn id="84" dur="26">
                                          <p:stCondLst>
                                            <p:cond delay="1642"/>
                                          </p:stCondLst>
                                        </p:cTn>
                                        <p:tgtEl>
                                          <p:spTgt spid="53257">
                                            <p:txEl>
                                              <p:pRg st="2" end="2"/>
                                            </p:txEl>
                                          </p:spTgt>
                                        </p:tgtEl>
                                      </p:cBhvr>
                                      <p:to x="100000" y="90000"/>
                                    </p:animScale>
                                    <p:animScale>
                                      <p:cBhvr>
                                        <p:cTn id="85" dur="166" decel="50000">
                                          <p:stCondLst>
                                            <p:cond delay="1668"/>
                                          </p:stCondLst>
                                        </p:cTn>
                                        <p:tgtEl>
                                          <p:spTgt spid="53257">
                                            <p:txEl>
                                              <p:pRg st="2" end="2"/>
                                            </p:txEl>
                                          </p:spTgt>
                                        </p:tgtEl>
                                      </p:cBhvr>
                                      <p:to x="100000" y="100000"/>
                                    </p:animScale>
                                    <p:animScale>
                                      <p:cBhvr>
                                        <p:cTn id="86" dur="26">
                                          <p:stCondLst>
                                            <p:cond delay="1808"/>
                                          </p:stCondLst>
                                        </p:cTn>
                                        <p:tgtEl>
                                          <p:spTgt spid="53257">
                                            <p:txEl>
                                              <p:pRg st="2" end="2"/>
                                            </p:txEl>
                                          </p:spTgt>
                                        </p:tgtEl>
                                      </p:cBhvr>
                                      <p:to x="100000" y="95000"/>
                                    </p:animScale>
                                    <p:animScale>
                                      <p:cBhvr>
                                        <p:cTn id="87" dur="166" decel="50000">
                                          <p:stCondLst>
                                            <p:cond delay="1834"/>
                                          </p:stCondLst>
                                        </p:cTn>
                                        <p:tgtEl>
                                          <p:spTgt spid="53257">
                                            <p:txEl>
                                              <p:pRg st="2" end="2"/>
                                            </p:txEl>
                                          </p:spTgt>
                                        </p:tgtEl>
                                      </p:cBhvr>
                                      <p:to x="100000" y="100000"/>
                                    </p:animScale>
                                  </p:childTnLst>
                                </p:cTn>
                              </p:par>
                              <p:par>
                                <p:cTn id="88" presetID="26" presetClass="entr" presetSubtype="0" fill="hold" nodeType="withEffect">
                                  <p:stCondLst>
                                    <p:cond delay="0"/>
                                  </p:stCondLst>
                                  <p:childTnLst>
                                    <p:set>
                                      <p:cBhvr>
                                        <p:cTn id="89" dur="1" fill="hold">
                                          <p:stCondLst>
                                            <p:cond delay="0"/>
                                          </p:stCondLst>
                                        </p:cTn>
                                        <p:tgtEl>
                                          <p:spTgt spid="53264"/>
                                        </p:tgtEl>
                                        <p:attrNameLst>
                                          <p:attrName>style.visibility</p:attrName>
                                        </p:attrNameLst>
                                      </p:cBhvr>
                                      <p:to>
                                        <p:strVal val="visible"/>
                                      </p:to>
                                    </p:set>
                                    <p:animEffect transition="in" filter="wipe(down)">
                                      <p:cBhvr>
                                        <p:cTn id="90" dur="580">
                                          <p:stCondLst>
                                            <p:cond delay="0"/>
                                          </p:stCondLst>
                                        </p:cTn>
                                        <p:tgtEl>
                                          <p:spTgt spid="53264"/>
                                        </p:tgtEl>
                                      </p:cBhvr>
                                    </p:animEffect>
                                    <p:anim calcmode="lin" valueType="num">
                                      <p:cBhvr>
                                        <p:cTn id="91" dur="1822" tmFilter="0,0; 0.14,0.36; 0.43,0.73; 0.71,0.91; 1.0,1.0">
                                          <p:stCondLst>
                                            <p:cond delay="0"/>
                                          </p:stCondLst>
                                        </p:cTn>
                                        <p:tgtEl>
                                          <p:spTgt spid="5326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5326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5326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5326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53264"/>
                                        </p:tgtEl>
                                        <p:attrNameLst>
                                          <p:attrName>ppt_y</p:attrName>
                                        </p:attrNameLst>
                                      </p:cBhvr>
                                      <p:tavLst>
                                        <p:tav tm="0" fmla="#ppt_y-sin(pi*$)/81">
                                          <p:val>
                                            <p:fltVal val="0"/>
                                          </p:val>
                                        </p:tav>
                                        <p:tav tm="100000">
                                          <p:val>
                                            <p:fltVal val="1"/>
                                          </p:val>
                                        </p:tav>
                                      </p:tavLst>
                                    </p:anim>
                                    <p:animScale>
                                      <p:cBhvr>
                                        <p:cTn id="96" dur="26">
                                          <p:stCondLst>
                                            <p:cond delay="650"/>
                                          </p:stCondLst>
                                        </p:cTn>
                                        <p:tgtEl>
                                          <p:spTgt spid="53264"/>
                                        </p:tgtEl>
                                      </p:cBhvr>
                                      <p:to x="100000" y="60000"/>
                                    </p:animScale>
                                    <p:animScale>
                                      <p:cBhvr>
                                        <p:cTn id="97" dur="166" decel="50000">
                                          <p:stCondLst>
                                            <p:cond delay="676"/>
                                          </p:stCondLst>
                                        </p:cTn>
                                        <p:tgtEl>
                                          <p:spTgt spid="53264"/>
                                        </p:tgtEl>
                                      </p:cBhvr>
                                      <p:to x="100000" y="100000"/>
                                    </p:animScale>
                                    <p:animScale>
                                      <p:cBhvr>
                                        <p:cTn id="98" dur="26">
                                          <p:stCondLst>
                                            <p:cond delay="1312"/>
                                          </p:stCondLst>
                                        </p:cTn>
                                        <p:tgtEl>
                                          <p:spTgt spid="53264"/>
                                        </p:tgtEl>
                                      </p:cBhvr>
                                      <p:to x="100000" y="80000"/>
                                    </p:animScale>
                                    <p:animScale>
                                      <p:cBhvr>
                                        <p:cTn id="99" dur="166" decel="50000">
                                          <p:stCondLst>
                                            <p:cond delay="1338"/>
                                          </p:stCondLst>
                                        </p:cTn>
                                        <p:tgtEl>
                                          <p:spTgt spid="53264"/>
                                        </p:tgtEl>
                                      </p:cBhvr>
                                      <p:to x="100000" y="100000"/>
                                    </p:animScale>
                                    <p:animScale>
                                      <p:cBhvr>
                                        <p:cTn id="100" dur="26">
                                          <p:stCondLst>
                                            <p:cond delay="1642"/>
                                          </p:stCondLst>
                                        </p:cTn>
                                        <p:tgtEl>
                                          <p:spTgt spid="53264"/>
                                        </p:tgtEl>
                                      </p:cBhvr>
                                      <p:to x="100000" y="90000"/>
                                    </p:animScale>
                                    <p:animScale>
                                      <p:cBhvr>
                                        <p:cTn id="101" dur="166" decel="50000">
                                          <p:stCondLst>
                                            <p:cond delay="1668"/>
                                          </p:stCondLst>
                                        </p:cTn>
                                        <p:tgtEl>
                                          <p:spTgt spid="53264"/>
                                        </p:tgtEl>
                                      </p:cBhvr>
                                      <p:to x="100000" y="100000"/>
                                    </p:animScale>
                                    <p:animScale>
                                      <p:cBhvr>
                                        <p:cTn id="102" dur="26">
                                          <p:stCondLst>
                                            <p:cond delay="1808"/>
                                          </p:stCondLst>
                                        </p:cTn>
                                        <p:tgtEl>
                                          <p:spTgt spid="53264"/>
                                        </p:tgtEl>
                                      </p:cBhvr>
                                      <p:to x="100000" y="95000"/>
                                    </p:animScale>
                                    <p:animScale>
                                      <p:cBhvr>
                                        <p:cTn id="103" dur="166" decel="50000">
                                          <p:stCondLst>
                                            <p:cond delay="1834"/>
                                          </p:stCondLst>
                                        </p:cTn>
                                        <p:tgtEl>
                                          <p:spTgt spid="53264"/>
                                        </p:tgtEl>
                                      </p:cBhvr>
                                      <p:to x="100000" y="100000"/>
                                    </p:animScale>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6" presetClass="entr" presetSubtype="0" fill="hold" nodeType="clickEffect">
                                  <p:stCondLst>
                                    <p:cond delay="0"/>
                                  </p:stCondLst>
                                  <p:childTnLst>
                                    <p:set>
                                      <p:cBhvr>
                                        <p:cTn id="107" dur="1" fill="hold">
                                          <p:stCondLst>
                                            <p:cond delay="0"/>
                                          </p:stCondLst>
                                        </p:cTn>
                                        <p:tgtEl>
                                          <p:spTgt spid="53257">
                                            <p:txEl>
                                              <p:pRg st="4" end="4"/>
                                            </p:txEl>
                                          </p:spTgt>
                                        </p:tgtEl>
                                        <p:attrNameLst>
                                          <p:attrName>style.visibility</p:attrName>
                                        </p:attrNameLst>
                                      </p:cBhvr>
                                      <p:to>
                                        <p:strVal val="visible"/>
                                      </p:to>
                                    </p:set>
                                    <p:animEffect transition="in" filter="wipe(down)">
                                      <p:cBhvr>
                                        <p:cTn id="108" dur="580">
                                          <p:stCondLst>
                                            <p:cond delay="0"/>
                                          </p:stCondLst>
                                        </p:cTn>
                                        <p:tgtEl>
                                          <p:spTgt spid="53257">
                                            <p:txEl>
                                              <p:pRg st="4" end="4"/>
                                            </p:txEl>
                                          </p:spTgt>
                                        </p:tgtEl>
                                      </p:cBhvr>
                                    </p:animEffect>
                                    <p:anim calcmode="lin" valueType="num">
                                      <p:cBhvr>
                                        <p:cTn id="109" dur="1822" tmFilter="0,0; 0.14,0.36; 0.43,0.73; 0.71,0.91; 1.0,1.0">
                                          <p:stCondLst>
                                            <p:cond delay="0"/>
                                          </p:stCondLst>
                                        </p:cTn>
                                        <p:tgtEl>
                                          <p:spTgt spid="53257">
                                            <p:txEl>
                                              <p:pRg st="4" end="4"/>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53257">
                                            <p:txEl>
                                              <p:pRg st="4" end="4"/>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53257">
                                            <p:txEl>
                                              <p:pRg st="4" end="4"/>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53257">
                                            <p:txEl>
                                              <p:pRg st="4" end="4"/>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53257">
                                            <p:txEl>
                                              <p:pRg st="4" end="4"/>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53257">
                                            <p:txEl>
                                              <p:pRg st="4" end="4"/>
                                            </p:txEl>
                                          </p:spTgt>
                                        </p:tgtEl>
                                      </p:cBhvr>
                                      <p:to x="100000" y="60000"/>
                                    </p:animScale>
                                    <p:animScale>
                                      <p:cBhvr>
                                        <p:cTn id="115" dur="166" decel="50000">
                                          <p:stCondLst>
                                            <p:cond delay="676"/>
                                          </p:stCondLst>
                                        </p:cTn>
                                        <p:tgtEl>
                                          <p:spTgt spid="53257">
                                            <p:txEl>
                                              <p:pRg st="4" end="4"/>
                                            </p:txEl>
                                          </p:spTgt>
                                        </p:tgtEl>
                                      </p:cBhvr>
                                      <p:to x="100000" y="100000"/>
                                    </p:animScale>
                                    <p:animScale>
                                      <p:cBhvr>
                                        <p:cTn id="116" dur="26">
                                          <p:stCondLst>
                                            <p:cond delay="1312"/>
                                          </p:stCondLst>
                                        </p:cTn>
                                        <p:tgtEl>
                                          <p:spTgt spid="53257">
                                            <p:txEl>
                                              <p:pRg st="4" end="4"/>
                                            </p:txEl>
                                          </p:spTgt>
                                        </p:tgtEl>
                                      </p:cBhvr>
                                      <p:to x="100000" y="80000"/>
                                    </p:animScale>
                                    <p:animScale>
                                      <p:cBhvr>
                                        <p:cTn id="117" dur="166" decel="50000">
                                          <p:stCondLst>
                                            <p:cond delay="1338"/>
                                          </p:stCondLst>
                                        </p:cTn>
                                        <p:tgtEl>
                                          <p:spTgt spid="53257">
                                            <p:txEl>
                                              <p:pRg st="4" end="4"/>
                                            </p:txEl>
                                          </p:spTgt>
                                        </p:tgtEl>
                                      </p:cBhvr>
                                      <p:to x="100000" y="100000"/>
                                    </p:animScale>
                                    <p:animScale>
                                      <p:cBhvr>
                                        <p:cTn id="118" dur="26">
                                          <p:stCondLst>
                                            <p:cond delay="1642"/>
                                          </p:stCondLst>
                                        </p:cTn>
                                        <p:tgtEl>
                                          <p:spTgt spid="53257">
                                            <p:txEl>
                                              <p:pRg st="4" end="4"/>
                                            </p:txEl>
                                          </p:spTgt>
                                        </p:tgtEl>
                                      </p:cBhvr>
                                      <p:to x="100000" y="90000"/>
                                    </p:animScale>
                                    <p:animScale>
                                      <p:cBhvr>
                                        <p:cTn id="119" dur="166" decel="50000">
                                          <p:stCondLst>
                                            <p:cond delay="1668"/>
                                          </p:stCondLst>
                                        </p:cTn>
                                        <p:tgtEl>
                                          <p:spTgt spid="53257">
                                            <p:txEl>
                                              <p:pRg st="4" end="4"/>
                                            </p:txEl>
                                          </p:spTgt>
                                        </p:tgtEl>
                                      </p:cBhvr>
                                      <p:to x="100000" y="100000"/>
                                    </p:animScale>
                                    <p:animScale>
                                      <p:cBhvr>
                                        <p:cTn id="120" dur="26">
                                          <p:stCondLst>
                                            <p:cond delay="1808"/>
                                          </p:stCondLst>
                                        </p:cTn>
                                        <p:tgtEl>
                                          <p:spTgt spid="53257">
                                            <p:txEl>
                                              <p:pRg st="4" end="4"/>
                                            </p:txEl>
                                          </p:spTgt>
                                        </p:tgtEl>
                                      </p:cBhvr>
                                      <p:to x="100000" y="95000"/>
                                    </p:animScale>
                                    <p:animScale>
                                      <p:cBhvr>
                                        <p:cTn id="121" dur="166" decel="50000">
                                          <p:stCondLst>
                                            <p:cond delay="1834"/>
                                          </p:stCondLst>
                                        </p:cTn>
                                        <p:tgtEl>
                                          <p:spTgt spid="53257">
                                            <p:txEl>
                                              <p:pRg st="4" end="4"/>
                                            </p:txEl>
                                          </p:spTgt>
                                        </p:tgtEl>
                                      </p:cBhvr>
                                      <p:to x="100000" y="100000"/>
                                    </p:animScale>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6" presetClass="entr" presetSubtype="0" fill="hold" nodeType="clickEffect">
                                  <p:stCondLst>
                                    <p:cond delay="0"/>
                                  </p:stCondLst>
                                  <p:childTnLst>
                                    <p:set>
                                      <p:cBhvr>
                                        <p:cTn id="125" dur="1" fill="hold">
                                          <p:stCondLst>
                                            <p:cond delay="0"/>
                                          </p:stCondLst>
                                        </p:cTn>
                                        <p:tgtEl>
                                          <p:spTgt spid="53257">
                                            <p:txEl>
                                              <p:pRg st="6" end="6"/>
                                            </p:txEl>
                                          </p:spTgt>
                                        </p:tgtEl>
                                        <p:attrNameLst>
                                          <p:attrName>style.visibility</p:attrName>
                                        </p:attrNameLst>
                                      </p:cBhvr>
                                      <p:to>
                                        <p:strVal val="visible"/>
                                      </p:to>
                                    </p:set>
                                    <p:animEffect transition="in" filter="wipe(down)">
                                      <p:cBhvr>
                                        <p:cTn id="126" dur="580">
                                          <p:stCondLst>
                                            <p:cond delay="0"/>
                                          </p:stCondLst>
                                        </p:cTn>
                                        <p:tgtEl>
                                          <p:spTgt spid="53257">
                                            <p:txEl>
                                              <p:pRg st="6" end="6"/>
                                            </p:txEl>
                                          </p:spTgt>
                                        </p:tgtEl>
                                      </p:cBhvr>
                                    </p:animEffect>
                                    <p:anim calcmode="lin" valueType="num">
                                      <p:cBhvr>
                                        <p:cTn id="127" dur="1822" tmFilter="0,0; 0.14,0.36; 0.43,0.73; 0.71,0.91; 1.0,1.0">
                                          <p:stCondLst>
                                            <p:cond delay="0"/>
                                          </p:stCondLst>
                                        </p:cTn>
                                        <p:tgtEl>
                                          <p:spTgt spid="53257">
                                            <p:txEl>
                                              <p:pRg st="6" end="6"/>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53257">
                                            <p:txEl>
                                              <p:pRg st="6" end="6"/>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53257">
                                            <p:txEl>
                                              <p:pRg st="6" end="6"/>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53257">
                                            <p:txEl>
                                              <p:pRg st="6" end="6"/>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53257">
                                            <p:txEl>
                                              <p:pRg st="6" end="6"/>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53257">
                                            <p:txEl>
                                              <p:pRg st="6" end="6"/>
                                            </p:txEl>
                                          </p:spTgt>
                                        </p:tgtEl>
                                      </p:cBhvr>
                                      <p:to x="100000" y="60000"/>
                                    </p:animScale>
                                    <p:animScale>
                                      <p:cBhvr>
                                        <p:cTn id="133" dur="166" decel="50000">
                                          <p:stCondLst>
                                            <p:cond delay="676"/>
                                          </p:stCondLst>
                                        </p:cTn>
                                        <p:tgtEl>
                                          <p:spTgt spid="53257">
                                            <p:txEl>
                                              <p:pRg st="6" end="6"/>
                                            </p:txEl>
                                          </p:spTgt>
                                        </p:tgtEl>
                                      </p:cBhvr>
                                      <p:to x="100000" y="100000"/>
                                    </p:animScale>
                                    <p:animScale>
                                      <p:cBhvr>
                                        <p:cTn id="134" dur="26">
                                          <p:stCondLst>
                                            <p:cond delay="1312"/>
                                          </p:stCondLst>
                                        </p:cTn>
                                        <p:tgtEl>
                                          <p:spTgt spid="53257">
                                            <p:txEl>
                                              <p:pRg st="6" end="6"/>
                                            </p:txEl>
                                          </p:spTgt>
                                        </p:tgtEl>
                                      </p:cBhvr>
                                      <p:to x="100000" y="80000"/>
                                    </p:animScale>
                                    <p:animScale>
                                      <p:cBhvr>
                                        <p:cTn id="135" dur="166" decel="50000">
                                          <p:stCondLst>
                                            <p:cond delay="1338"/>
                                          </p:stCondLst>
                                        </p:cTn>
                                        <p:tgtEl>
                                          <p:spTgt spid="53257">
                                            <p:txEl>
                                              <p:pRg st="6" end="6"/>
                                            </p:txEl>
                                          </p:spTgt>
                                        </p:tgtEl>
                                      </p:cBhvr>
                                      <p:to x="100000" y="100000"/>
                                    </p:animScale>
                                    <p:animScale>
                                      <p:cBhvr>
                                        <p:cTn id="136" dur="26">
                                          <p:stCondLst>
                                            <p:cond delay="1642"/>
                                          </p:stCondLst>
                                        </p:cTn>
                                        <p:tgtEl>
                                          <p:spTgt spid="53257">
                                            <p:txEl>
                                              <p:pRg st="6" end="6"/>
                                            </p:txEl>
                                          </p:spTgt>
                                        </p:tgtEl>
                                      </p:cBhvr>
                                      <p:to x="100000" y="90000"/>
                                    </p:animScale>
                                    <p:animScale>
                                      <p:cBhvr>
                                        <p:cTn id="137" dur="166" decel="50000">
                                          <p:stCondLst>
                                            <p:cond delay="1668"/>
                                          </p:stCondLst>
                                        </p:cTn>
                                        <p:tgtEl>
                                          <p:spTgt spid="53257">
                                            <p:txEl>
                                              <p:pRg st="6" end="6"/>
                                            </p:txEl>
                                          </p:spTgt>
                                        </p:tgtEl>
                                      </p:cBhvr>
                                      <p:to x="100000" y="100000"/>
                                    </p:animScale>
                                    <p:animScale>
                                      <p:cBhvr>
                                        <p:cTn id="138" dur="26">
                                          <p:stCondLst>
                                            <p:cond delay="1808"/>
                                          </p:stCondLst>
                                        </p:cTn>
                                        <p:tgtEl>
                                          <p:spTgt spid="53257">
                                            <p:txEl>
                                              <p:pRg st="6" end="6"/>
                                            </p:txEl>
                                          </p:spTgt>
                                        </p:tgtEl>
                                      </p:cBhvr>
                                      <p:to x="100000" y="95000"/>
                                    </p:animScale>
                                    <p:animScale>
                                      <p:cBhvr>
                                        <p:cTn id="139" dur="166" decel="50000">
                                          <p:stCondLst>
                                            <p:cond delay="1834"/>
                                          </p:stCondLst>
                                        </p:cTn>
                                        <p:tgtEl>
                                          <p:spTgt spid="53257">
                                            <p:txEl>
                                              <p:pRg st="6" end="6"/>
                                            </p:txEl>
                                          </p:spTgt>
                                        </p:tgtEl>
                                      </p:cBhvr>
                                      <p:to x="100000" y="100000"/>
                                    </p:animScale>
                                  </p:childTnLst>
                                </p:cTn>
                              </p:par>
                              <p:par>
                                <p:cTn id="140" presetID="26" presetClass="entr" presetSubtype="0" fill="hold" nodeType="withEffect">
                                  <p:stCondLst>
                                    <p:cond delay="0"/>
                                  </p:stCondLst>
                                  <p:childTnLst>
                                    <p:set>
                                      <p:cBhvr>
                                        <p:cTn id="141" dur="1" fill="hold">
                                          <p:stCondLst>
                                            <p:cond delay="0"/>
                                          </p:stCondLst>
                                        </p:cTn>
                                        <p:tgtEl>
                                          <p:spTgt spid="53266"/>
                                        </p:tgtEl>
                                        <p:attrNameLst>
                                          <p:attrName>style.visibility</p:attrName>
                                        </p:attrNameLst>
                                      </p:cBhvr>
                                      <p:to>
                                        <p:strVal val="visible"/>
                                      </p:to>
                                    </p:set>
                                    <p:animEffect transition="in" filter="wipe(down)">
                                      <p:cBhvr>
                                        <p:cTn id="142" dur="580">
                                          <p:stCondLst>
                                            <p:cond delay="0"/>
                                          </p:stCondLst>
                                        </p:cTn>
                                        <p:tgtEl>
                                          <p:spTgt spid="53266"/>
                                        </p:tgtEl>
                                      </p:cBhvr>
                                    </p:animEffect>
                                    <p:anim calcmode="lin" valueType="num">
                                      <p:cBhvr>
                                        <p:cTn id="143" dur="1822" tmFilter="0,0; 0.14,0.36; 0.43,0.73; 0.71,0.91; 1.0,1.0">
                                          <p:stCondLst>
                                            <p:cond delay="0"/>
                                          </p:stCondLst>
                                        </p:cTn>
                                        <p:tgtEl>
                                          <p:spTgt spid="53266"/>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53266"/>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53266"/>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53266"/>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53266"/>
                                        </p:tgtEl>
                                        <p:attrNameLst>
                                          <p:attrName>ppt_y</p:attrName>
                                        </p:attrNameLst>
                                      </p:cBhvr>
                                      <p:tavLst>
                                        <p:tav tm="0" fmla="#ppt_y-sin(pi*$)/81">
                                          <p:val>
                                            <p:fltVal val="0"/>
                                          </p:val>
                                        </p:tav>
                                        <p:tav tm="100000">
                                          <p:val>
                                            <p:fltVal val="1"/>
                                          </p:val>
                                        </p:tav>
                                      </p:tavLst>
                                    </p:anim>
                                    <p:animScale>
                                      <p:cBhvr>
                                        <p:cTn id="148" dur="26">
                                          <p:stCondLst>
                                            <p:cond delay="650"/>
                                          </p:stCondLst>
                                        </p:cTn>
                                        <p:tgtEl>
                                          <p:spTgt spid="53266"/>
                                        </p:tgtEl>
                                      </p:cBhvr>
                                      <p:to x="100000" y="60000"/>
                                    </p:animScale>
                                    <p:animScale>
                                      <p:cBhvr>
                                        <p:cTn id="149" dur="166" decel="50000">
                                          <p:stCondLst>
                                            <p:cond delay="676"/>
                                          </p:stCondLst>
                                        </p:cTn>
                                        <p:tgtEl>
                                          <p:spTgt spid="53266"/>
                                        </p:tgtEl>
                                      </p:cBhvr>
                                      <p:to x="100000" y="100000"/>
                                    </p:animScale>
                                    <p:animScale>
                                      <p:cBhvr>
                                        <p:cTn id="150" dur="26">
                                          <p:stCondLst>
                                            <p:cond delay="1312"/>
                                          </p:stCondLst>
                                        </p:cTn>
                                        <p:tgtEl>
                                          <p:spTgt spid="53266"/>
                                        </p:tgtEl>
                                      </p:cBhvr>
                                      <p:to x="100000" y="80000"/>
                                    </p:animScale>
                                    <p:animScale>
                                      <p:cBhvr>
                                        <p:cTn id="151" dur="166" decel="50000">
                                          <p:stCondLst>
                                            <p:cond delay="1338"/>
                                          </p:stCondLst>
                                        </p:cTn>
                                        <p:tgtEl>
                                          <p:spTgt spid="53266"/>
                                        </p:tgtEl>
                                      </p:cBhvr>
                                      <p:to x="100000" y="100000"/>
                                    </p:animScale>
                                    <p:animScale>
                                      <p:cBhvr>
                                        <p:cTn id="152" dur="26">
                                          <p:stCondLst>
                                            <p:cond delay="1642"/>
                                          </p:stCondLst>
                                        </p:cTn>
                                        <p:tgtEl>
                                          <p:spTgt spid="53266"/>
                                        </p:tgtEl>
                                      </p:cBhvr>
                                      <p:to x="100000" y="90000"/>
                                    </p:animScale>
                                    <p:animScale>
                                      <p:cBhvr>
                                        <p:cTn id="153" dur="166" decel="50000">
                                          <p:stCondLst>
                                            <p:cond delay="1668"/>
                                          </p:stCondLst>
                                        </p:cTn>
                                        <p:tgtEl>
                                          <p:spTgt spid="53266"/>
                                        </p:tgtEl>
                                      </p:cBhvr>
                                      <p:to x="100000" y="100000"/>
                                    </p:animScale>
                                    <p:animScale>
                                      <p:cBhvr>
                                        <p:cTn id="154" dur="26">
                                          <p:stCondLst>
                                            <p:cond delay="1808"/>
                                          </p:stCondLst>
                                        </p:cTn>
                                        <p:tgtEl>
                                          <p:spTgt spid="53266"/>
                                        </p:tgtEl>
                                      </p:cBhvr>
                                      <p:to x="100000" y="95000"/>
                                    </p:animScale>
                                    <p:animScale>
                                      <p:cBhvr>
                                        <p:cTn id="155" dur="166" decel="50000">
                                          <p:stCondLst>
                                            <p:cond delay="1834"/>
                                          </p:stCondLst>
                                        </p:cTn>
                                        <p:tgtEl>
                                          <p:spTgt spid="532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6" name="Text Box 14"/>
          <p:cNvSpPr txBox="1">
            <a:spLocks noChangeArrowheads="1"/>
          </p:cNvSpPr>
          <p:nvPr/>
        </p:nvSpPr>
        <p:spPr bwMode="auto">
          <a:xfrm>
            <a:off x="1905000" y="152401"/>
            <a:ext cx="4191000" cy="5883275"/>
          </a:xfrm>
          <a:prstGeom prst="rect">
            <a:avLst/>
          </a:prstGeom>
          <a:noFill/>
          <a:ln w="9525">
            <a:noFill/>
            <a:miter lim="800000"/>
            <a:headEnd/>
            <a:tailEnd/>
          </a:ln>
          <a:effectLst/>
        </p:spPr>
        <p:txBody>
          <a:bodyPr>
            <a:spAutoFit/>
          </a:bodyPr>
          <a:lstStyle/>
          <a:p>
            <a:pPr algn="ctr">
              <a:defRPr/>
            </a:pPr>
            <a:r>
              <a:rPr lang="en-US" sz="4800" dirty="0">
                <a:solidFill>
                  <a:srgbClr val="C00000"/>
                </a:solidFill>
                <a:latin typeface="Footlight MT Light" pitchFamily="18" charset="0"/>
              </a:rPr>
              <a:t>OBSTACLES </a:t>
            </a: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2000" dirty="0">
              <a:solidFill>
                <a:prstClr val="black"/>
              </a:solidFill>
              <a:effectLst>
                <a:outerShdw blurRad="38100" dist="38100" dir="2700000" algn="tl">
                  <a:srgbClr val="808080"/>
                </a:outerShdw>
              </a:effectLst>
              <a:latin typeface="Gill Sans MT" pitchFamily="34" charset="0"/>
            </a:endParaRPr>
          </a:p>
          <a:p>
            <a:pPr algn="ctr">
              <a:defRPr/>
            </a:pPr>
            <a:endParaRPr lang="en-US" sz="1000" dirty="0">
              <a:solidFill>
                <a:prstClr val="black"/>
              </a:solidFill>
              <a:effectLst>
                <a:outerShdw blurRad="38100" dist="38100" dir="2700000" algn="tl">
                  <a:srgbClr val="808080"/>
                </a:outerShdw>
              </a:effectLst>
              <a:latin typeface="Gill Sans MT" pitchFamily="34" charset="0"/>
            </a:endParaRPr>
          </a:p>
          <a:p>
            <a:pPr algn="ctr">
              <a:defRPr/>
            </a:pPr>
            <a:r>
              <a:rPr lang="en-US" sz="2600" dirty="0">
                <a:solidFill>
                  <a:srgbClr val="C00000"/>
                </a:solidFill>
                <a:latin typeface="Footlight MT Light" pitchFamily="18" charset="0"/>
              </a:rPr>
              <a:t>NATIVE AMERICANS </a:t>
            </a:r>
            <a:r>
              <a:rPr lang="en-US" sz="2600" dirty="0">
                <a:solidFill>
                  <a:prstClr val="black"/>
                </a:solidFill>
                <a:latin typeface="Footlight MT Light" pitchFamily="18" charset="0"/>
              </a:rPr>
              <a:t>– Violence came when the English settled the good land  </a:t>
            </a:r>
          </a:p>
        </p:txBody>
      </p:sp>
      <p:pic>
        <p:nvPicPr>
          <p:cNvPr id="44047" name="Picture 15" descr="Raul Trujillo as Tomocomo confronts Captain Christopher Newport (Christopher Plum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3581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50" name="Object 6"/>
          <p:cNvGraphicFramePr>
            <a:graphicFrameLocks noChangeAspect="1"/>
          </p:cNvGraphicFramePr>
          <p:nvPr/>
        </p:nvGraphicFramePr>
        <p:xfrm>
          <a:off x="6400800" y="1066800"/>
          <a:ext cx="3919538" cy="3505200"/>
        </p:xfrm>
        <a:graphic>
          <a:graphicData uri="http://schemas.openxmlformats.org/presentationml/2006/ole">
            <mc:AlternateContent xmlns:mc="http://schemas.openxmlformats.org/markup-compatibility/2006">
              <mc:Choice xmlns:v="urn:schemas-microsoft-com:vml" Requires="v">
                <p:oleObj spid="_x0000_s5128" name="Bitmap Image" r:id="rId5" imgW="4180952" imgH="2715004" progId="Paint.Picture">
                  <p:embed/>
                </p:oleObj>
              </mc:Choice>
              <mc:Fallback>
                <p:oleObj name="Bitmap Image" r:id="rId5" imgW="4180952" imgH="271500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066800"/>
                        <a:ext cx="39195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Rectangle 5"/>
          <p:cNvSpPr>
            <a:spLocks noChangeArrowheads="1"/>
          </p:cNvSpPr>
          <p:nvPr/>
        </p:nvSpPr>
        <p:spPr bwMode="auto">
          <a:xfrm>
            <a:off x="6400800" y="4800601"/>
            <a:ext cx="42672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600">
                <a:solidFill>
                  <a:srgbClr val="C00000"/>
                </a:solidFill>
                <a:latin typeface="Footlight MT Light" panose="0204060206030A020304" pitchFamily="18" charset="0"/>
              </a:rPr>
              <a:t>WEATHER </a:t>
            </a:r>
            <a:r>
              <a:rPr lang="en-US" altLang="en-US" sz="2600">
                <a:solidFill>
                  <a:prstClr val="black"/>
                </a:solidFill>
                <a:latin typeface="Footlight MT Light" panose="0204060206030A020304" pitchFamily="18" charset="0"/>
              </a:rPr>
              <a:t>– </a:t>
            </a:r>
          </a:p>
          <a:p>
            <a:pPr algn="ctr" eaLnBrk="1" fontAlgn="base" hangingPunct="1">
              <a:spcBef>
                <a:spcPct val="0"/>
              </a:spcBef>
              <a:spcAft>
                <a:spcPct val="0"/>
              </a:spcAft>
            </a:pPr>
            <a:r>
              <a:rPr lang="en-US" altLang="en-US" sz="2600">
                <a:solidFill>
                  <a:prstClr val="black"/>
                </a:solidFill>
                <a:latin typeface="Footlight MT Light" panose="0204060206030A020304" pitchFamily="18" charset="0"/>
              </a:rPr>
              <a:t>Harsh winters forced colonists to feed from animals they didn’t want to lose</a:t>
            </a:r>
          </a:p>
        </p:txBody>
      </p:sp>
      <p:sp>
        <p:nvSpPr>
          <p:cNvPr id="24582" name="TextBox 6"/>
          <p:cNvSpPr txBox="1">
            <a:spLocks noChangeArrowheads="1"/>
          </p:cNvSpPr>
          <p:nvPr/>
        </p:nvSpPr>
        <p:spPr bwMode="auto">
          <a:xfrm>
            <a:off x="6172200" y="228601"/>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a:solidFill>
                  <a:prstClr val="black"/>
                </a:solidFill>
                <a:latin typeface="Footlight MT Light" panose="0204060206030A020304" pitchFamily="18" charset="0"/>
              </a:rPr>
              <a:t>What challenges did the colonists face?</a:t>
            </a:r>
          </a:p>
        </p:txBody>
      </p:sp>
    </p:spTree>
    <p:extLst>
      <p:ext uri="{BB962C8B-B14F-4D97-AF65-F5344CB8AC3E}">
        <p14:creationId xmlns:p14="http://schemas.microsoft.com/office/powerpoint/2010/main" val="2075928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4046">
                                            <p:txEl>
                                              <p:pRg st="0" end="0"/>
                                            </p:txEl>
                                          </p:spTgt>
                                        </p:tgtEl>
                                        <p:attrNameLst>
                                          <p:attrName>style.visibility</p:attrName>
                                        </p:attrNameLst>
                                      </p:cBhvr>
                                      <p:to>
                                        <p:strVal val="visible"/>
                                      </p:to>
                                    </p:set>
                                    <p:animEffect transition="in" filter="fade">
                                      <p:cBhvr>
                                        <p:cTn id="7" dur="2000"/>
                                        <p:tgtEl>
                                          <p:spTgt spid="440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47"/>
                                        </p:tgtEl>
                                        <p:attrNameLst>
                                          <p:attrName>style.visibility</p:attrName>
                                        </p:attrNameLst>
                                      </p:cBhvr>
                                      <p:to>
                                        <p:strVal val="visible"/>
                                      </p:to>
                                    </p:set>
                                    <p:animEffect transition="in" filter="fade">
                                      <p:cBhvr>
                                        <p:cTn id="10" dur="2000"/>
                                        <p:tgtEl>
                                          <p:spTgt spid="44047"/>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44046">
                                            <p:txEl>
                                              <p:pRg st="10" end="10"/>
                                            </p:txEl>
                                          </p:spTgt>
                                        </p:tgtEl>
                                        <p:attrNameLst>
                                          <p:attrName>style.visibility</p:attrName>
                                        </p:attrNameLst>
                                      </p:cBhvr>
                                      <p:to>
                                        <p:strVal val="visible"/>
                                      </p:to>
                                    </p:set>
                                    <p:animEffect transition="in" filter="fade">
                                      <p:cBhvr>
                                        <p:cTn id="14" dur="2000"/>
                                        <p:tgtEl>
                                          <p:spTgt spid="44046">
                                            <p:txEl>
                                              <p:pRg st="10" end="1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fade">
                                      <p:cBhvr>
                                        <p:cTn id="17" dur="20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905000" y="152400"/>
            <a:ext cx="3886200" cy="6186488"/>
          </a:xfrm>
          <a:prstGeom prst="rect">
            <a:avLst/>
          </a:prstGeom>
          <a:noFill/>
          <a:ln w="9525">
            <a:noFill/>
            <a:miter lim="800000"/>
            <a:headEnd/>
            <a:tailEnd/>
          </a:ln>
          <a:effectLst/>
        </p:spPr>
        <p:txBody>
          <a:bodyPr>
            <a:spAutoFit/>
          </a:bodyPr>
          <a:lstStyle/>
          <a:p>
            <a:pPr algn="ctr">
              <a:defRPr/>
            </a:pPr>
            <a:r>
              <a:rPr lang="en-US" sz="4800" dirty="0">
                <a:solidFill>
                  <a:prstClr val="black"/>
                </a:solidFill>
                <a:latin typeface="Footlight MT Light" pitchFamily="18" charset="0"/>
              </a:rPr>
              <a:t>OBSTACLES </a:t>
            </a:r>
            <a:r>
              <a:rPr lang="en-US" sz="5400" i="1" dirty="0">
                <a:solidFill>
                  <a:prstClr val="black"/>
                </a:solidFill>
                <a:effectLst>
                  <a:outerShdw blurRad="38100" dist="38100" dir="2700000" algn="tl">
                    <a:srgbClr val="808080"/>
                  </a:outerShdw>
                </a:effectLst>
                <a:latin typeface="Gill Sans MT" pitchFamily="34" charset="0"/>
              </a:rPr>
              <a:t> </a:t>
            </a: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1400" dirty="0">
              <a:solidFill>
                <a:prstClr val="black"/>
              </a:solidFill>
              <a:effectLst>
                <a:outerShdw blurRad="38100" dist="38100" dir="2700000" algn="tl">
                  <a:srgbClr val="808080"/>
                </a:outerShdw>
              </a:effectLst>
              <a:latin typeface="Footlight MT Light" pitchFamily="18" charset="0"/>
            </a:endParaRPr>
          </a:p>
          <a:p>
            <a:pPr algn="ctr">
              <a:defRPr/>
            </a:pPr>
            <a:r>
              <a:rPr lang="en-US" sz="2600" dirty="0">
                <a:solidFill>
                  <a:srgbClr val="C00000"/>
                </a:solidFill>
                <a:latin typeface="Footlight MT Light" pitchFamily="18" charset="0"/>
              </a:rPr>
              <a:t>DISEASE</a:t>
            </a:r>
            <a:r>
              <a:rPr lang="en-US" sz="2600" dirty="0">
                <a:solidFill>
                  <a:prstClr val="black"/>
                </a:solidFill>
                <a:latin typeface="Footlight MT Light" pitchFamily="18" charset="0"/>
              </a:rPr>
              <a:t> – Malnourishment, new climate (swamp) and close quarters increased sickness </a:t>
            </a:r>
          </a:p>
        </p:txBody>
      </p:sp>
      <p:pic>
        <p:nvPicPr>
          <p:cNvPr id="83973" name="Picture 5" descr="The English fear the unkn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342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4" name="Object 6"/>
          <p:cNvGraphicFramePr>
            <a:graphicFrameLocks noChangeAspect="1"/>
          </p:cNvGraphicFramePr>
          <p:nvPr/>
        </p:nvGraphicFramePr>
        <p:xfrm>
          <a:off x="6324600" y="1143000"/>
          <a:ext cx="3581400" cy="3276600"/>
        </p:xfrm>
        <a:graphic>
          <a:graphicData uri="http://schemas.openxmlformats.org/presentationml/2006/ole">
            <mc:AlternateContent xmlns:mc="http://schemas.openxmlformats.org/markup-compatibility/2006">
              <mc:Choice xmlns:v="urn:schemas-microsoft-com:vml" Requires="v">
                <p:oleObj spid="_x0000_s6152" name="Bitmap Image" r:id="rId5" imgW="4580952" imgH="3029373" progId="Paint.Picture">
                  <p:embed/>
                </p:oleObj>
              </mc:Choice>
              <mc:Fallback>
                <p:oleObj name="Bitmap Image" r:id="rId5" imgW="4580952" imgH="302937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143000"/>
                        <a:ext cx="3581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Rectangle 5"/>
          <p:cNvSpPr>
            <a:spLocks noChangeArrowheads="1"/>
          </p:cNvSpPr>
          <p:nvPr/>
        </p:nvSpPr>
        <p:spPr bwMode="auto">
          <a:xfrm>
            <a:off x="6172200" y="4611688"/>
            <a:ext cx="4191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600">
                <a:solidFill>
                  <a:srgbClr val="C00000"/>
                </a:solidFill>
                <a:latin typeface="Footlight MT Light" panose="0204060206030A020304" pitchFamily="18" charset="0"/>
              </a:rPr>
              <a:t>GOVERNMENT </a:t>
            </a:r>
            <a:r>
              <a:rPr lang="en-US" altLang="en-US" sz="2600">
                <a:solidFill>
                  <a:prstClr val="black"/>
                </a:solidFill>
                <a:latin typeface="Footlight MT Light" panose="0204060206030A020304" pitchFamily="18" charset="0"/>
              </a:rPr>
              <a:t>– </a:t>
            </a:r>
          </a:p>
          <a:p>
            <a:pPr algn="ctr" eaLnBrk="1" fontAlgn="base" hangingPunct="1">
              <a:spcBef>
                <a:spcPct val="0"/>
              </a:spcBef>
              <a:spcAft>
                <a:spcPct val="0"/>
              </a:spcAft>
            </a:pPr>
            <a:r>
              <a:rPr lang="en-US" altLang="en-US" sz="2600">
                <a:solidFill>
                  <a:prstClr val="black"/>
                </a:solidFill>
                <a:latin typeface="Footlight MT Light" panose="0204060206030A020304" pitchFamily="18" charset="0"/>
              </a:rPr>
              <a:t>Early lack of leadership allowed settlers to search for gold instead of growing crops   </a:t>
            </a:r>
          </a:p>
        </p:txBody>
      </p:sp>
    </p:spTree>
    <p:extLst>
      <p:ext uri="{BB962C8B-B14F-4D97-AF65-F5344CB8AC3E}">
        <p14:creationId xmlns:p14="http://schemas.microsoft.com/office/powerpoint/2010/main" val="576610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fade">
                                      <p:cBhvr>
                                        <p:cTn id="7" dur="2000"/>
                                        <p:tgtEl>
                                          <p:spTgt spid="839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3973"/>
                                        </p:tgtEl>
                                        <p:attrNameLst>
                                          <p:attrName>style.visibility</p:attrName>
                                        </p:attrNameLst>
                                      </p:cBhvr>
                                      <p:to>
                                        <p:strVal val="visible"/>
                                      </p:to>
                                    </p:set>
                                    <p:animEffect transition="in" filter="fade">
                                      <p:cBhvr>
                                        <p:cTn id="10" dur="2000"/>
                                        <p:tgtEl>
                                          <p:spTgt spid="83973"/>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83970">
                                            <p:txEl>
                                              <p:pRg st="9" end="9"/>
                                            </p:txEl>
                                          </p:spTgt>
                                        </p:tgtEl>
                                        <p:attrNameLst>
                                          <p:attrName>style.visibility</p:attrName>
                                        </p:attrNameLst>
                                      </p:cBhvr>
                                      <p:to>
                                        <p:strVal val="visible"/>
                                      </p:to>
                                    </p:set>
                                    <p:animEffect transition="in" filter="fade">
                                      <p:cBhvr>
                                        <p:cTn id="14" dur="2000"/>
                                        <p:tgtEl>
                                          <p:spTgt spid="839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24" t="4762" r="3607" b="6991"/>
          <a:stretch/>
        </p:blipFill>
        <p:spPr>
          <a:xfrm>
            <a:off x="974016" y="4249737"/>
            <a:ext cx="3233567" cy="2336294"/>
          </a:xfrm>
          <a:prstGeom prst="rect">
            <a:avLst/>
          </a:prstGeom>
        </p:spPr>
      </p:pic>
      <p:sp>
        <p:nvSpPr>
          <p:cNvPr id="189443" name="Text Box 3"/>
          <p:cNvSpPr txBox="1">
            <a:spLocks noChangeArrowheads="1"/>
          </p:cNvSpPr>
          <p:nvPr/>
        </p:nvSpPr>
        <p:spPr bwMode="auto">
          <a:xfrm>
            <a:off x="4648201" y="2438401"/>
            <a:ext cx="28352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600" i="1" dirty="0">
                <a:solidFill>
                  <a:srgbClr val="000000"/>
                </a:solidFill>
                <a:latin typeface="Arial Unicode MS" panose="020B0604020202020204" pitchFamily="34" charset="-128"/>
              </a:rPr>
              <a:t>“Draw to life all strange birds, beasts, fishes, plants, herbs, trees, and fruits and bring home of each sort as near as you may.”</a:t>
            </a:r>
          </a:p>
          <a:p>
            <a:pPr lvl="1" fontAlgn="base">
              <a:spcBef>
                <a:spcPct val="0"/>
              </a:spcBef>
              <a:spcAft>
                <a:spcPct val="0"/>
              </a:spcAft>
            </a:pPr>
            <a:r>
              <a:rPr lang="en-US" altLang="en-US" sz="1600" i="1" dirty="0">
                <a:solidFill>
                  <a:srgbClr val="000000"/>
                </a:solidFill>
                <a:latin typeface="Arial Unicode MS" panose="020B0604020202020204" pitchFamily="34" charset="-128"/>
              </a:rPr>
              <a:t>-Instructions given to the artist who traveled on a 1583 voyage to the northern Atlantic coast of America.</a:t>
            </a:r>
          </a:p>
        </p:txBody>
      </p:sp>
      <p:pic>
        <p:nvPicPr>
          <p:cNvPr id="189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240338"/>
            <a:ext cx="22860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714" y="4191000"/>
            <a:ext cx="17922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5105401"/>
            <a:ext cx="28194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52401"/>
            <a:ext cx="2133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1" y="0"/>
            <a:ext cx="20177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5401" y="1371600"/>
            <a:ext cx="1584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1" y="2438400"/>
            <a:ext cx="15398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457201"/>
            <a:ext cx="39624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1" y="2057400"/>
            <a:ext cx="1706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89453"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1" y="1905000"/>
            <a:ext cx="17319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9753600" y="152401"/>
            <a:ext cx="2297977" cy="954107"/>
          </a:xfrm>
          <a:prstGeom prst="rect">
            <a:avLst/>
          </a:prstGeom>
          <a:noFill/>
        </p:spPr>
        <p:txBody>
          <a:bodyPr wrap="square" rtlCol="0">
            <a:spAutoFit/>
          </a:bodyPr>
          <a:lstStyle/>
          <a:p>
            <a:pPr algn="ctr"/>
            <a:r>
              <a:rPr lang="en-US" sz="2800" b="1" dirty="0" smtClean="0">
                <a:solidFill>
                  <a:srgbClr val="7E1432"/>
                </a:solidFill>
                <a:latin typeface="Papyrus" panose="03070502060502030205" pitchFamily="66" charset="0"/>
              </a:rPr>
              <a:t>John White’s Watercolors</a:t>
            </a:r>
            <a:endParaRPr lang="en-US" sz="2800" b="1" dirty="0">
              <a:solidFill>
                <a:srgbClr val="7E1432"/>
              </a:solidFill>
              <a:latin typeface="Papyrus" panose="03070502060502030205" pitchFamily="66" charset="0"/>
            </a:endParaRPr>
          </a:p>
        </p:txBody>
      </p:sp>
    </p:spTree>
    <p:extLst>
      <p:ext uri="{BB962C8B-B14F-4D97-AF65-F5344CB8AC3E}">
        <p14:creationId xmlns:p14="http://schemas.microsoft.com/office/powerpoint/2010/main" val="2930509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52600" y="4419600"/>
            <a:ext cx="4495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100">
                <a:solidFill>
                  <a:srgbClr val="C00000"/>
                </a:solidFill>
                <a:latin typeface="Footlight MT Light" panose="0204060206030A020304" pitchFamily="18" charset="0"/>
              </a:rPr>
              <a:t>THE COLONY’S STRUCTURE</a:t>
            </a:r>
            <a:r>
              <a:rPr lang="en-US" altLang="en-US" sz="3100">
                <a:solidFill>
                  <a:prstClr val="black"/>
                </a:solidFill>
                <a:latin typeface="Footlight MT Light" panose="0204060206030A020304" pitchFamily="18" charset="0"/>
              </a:rPr>
              <a:t>:  fort-like to keep Native Americans out.</a:t>
            </a:r>
          </a:p>
        </p:txBody>
      </p:sp>
      <p:pic>
        <p:nvPicPr>
          <p:cNvPr id="88068" name="Picture 4" descr="jamest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43053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4"/>
          <p:cNvSpPr txBox="1">
            <a:spLocks noChangeArrowheads="1"/>
          </p:cNvSpPr>
          <p:nvPr/>
        </p:nvSpPr>
        <p:spPr bwMode="auto">
          <a:xfrm>
            <a:off x="1981200" y="1524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600" b="1">
                <a:solidFill>
                  <a:prstClr val="black"/>
                </a:solidFill>
                <a:latin typeface="Footlight MT Light" panose="0204060206030A020304" pitchFamily="18" charset="0"/>
              </a:rPr>
              <a:t>What helped Jamestown </a:t>
            </a:r>
            <a:r>
              <a:rPr lang="en-US" altLang="en-US" sz="3600" b="1">
                <a:solidFill>
                  <a:srgbClr val="C00000"/>
                </a:solidFill>
                <a:latin typeface="Footlight MT Light" panose="0204060206030A020304" pitchFamily="18" charset="0"/>
              </a:rPr>
              <a:t>SURVIVE</a:t>
            </a:r>
            <a:r>
              <a:rPr lang="en-US" altLang="en-US" sz="3600" b="1">
                <a:solidFill>
                  <a:prstClr val="black"/>
                </a:solidFill>
                <a:latin typeface="Footlight MT Light" panose="0204060206030A020304" pitchFamily="18" charset="0"/>
              </a:rPr>
              <a:t>?</a:t>
            </a:r>
          </a:p>
        </p:txBody>
      </p:sp>
      <p:pic>
        <p:nvPicPr>
          <p:cNvPr id="26629" name="Picture 6" descr="Natives fishing by the evening 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990600"/>
            <a:ext cx="3886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ChangeArrowheads="1"/>
          </p:cNvSpPr>
          <p:nvPr/>
        </p:nvSpPr>
        <p:spPr bwMode="auto">
          <a:xfrm>
            <a:off x="6324600" y="4379914"/>
            <a:ext cx="43434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100">
                <a:solidFill>
                  <a:srgbClr val="C00000"/>
                </a:solidFill>
                <a:latin typeface="Footlight MT Light" panose="0204060206030A020304" pitchFamily="18" charset="0"/>
              </a:rPr>
              <a:t>NATIVE AMERICANS</a:t>
            </a:r>
            <a:r>
              <a:rPr lang="en-US" altLang="en-US" sz="3100">
                <a:solidFill>
                  <a:prstClr val="black"/>
                </a:solidFill>
                <a:latin typeface="Footlight MT Light" panose="0204060206030A020304" pitchFamily="18" charset="0"/>
              </a:rPr>
              <a:t>: The Powhatan Tribe helped them gain the food they needed to survive.</a:t>
            </a:r>
          </a:p>
        </p:txBody>
      </p:sp>
    </p:spTree>
    <p:extLst>
      <p:ext uri="{BB962C8B-B14F-4D97-AF65-F5344CB8AC3E}">
        <p14:creationId xmlns:p14="http://schemas.microsoft.com/office/powerpoint/2010/main" val="426507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20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752600" y="304801"/>
            <a:ext cx="8686800" cy="6308725"/>
          </a:xfrm>
          <a:prstGeom prst="rect">
            <a:avLst/>
          </a:prstGeom>
          <a:noFill/>
          <a:ln w="9525">
            <a:noFill/>
            <a:miter lim="800000"/>
            <a:headEnd/>
            <a:tailEnd/>
          </a:ln>
          <a:effectLst/>
        </p:spPr>
        <p:txBody>
          <a:bodyPr>
            <a:spAutoFit/>
          </a:bodyPr>
          <a:lstStyle/>
          <a:p>
            <a:pPr algn="ctr">
              <a:defRPr/>
            </a:pPr>
            <a:r>
              <a:rPr lang="en-US" sz="3600" b="1" dirty="0">
                <a:solidFill>
                  <a:prstClr val="black"/>
                </a:solidFill>
                <a:latin typeface="Footlight MT Light" pitchFamily="18" charset="0"/>
              </a:rPr>
              <a:t>What helped Jamestown survive?</a:t>
            </a:r>
          </a:p>
          <a:p>
            <a:pPr algn="ctr">
              <a:defRPr/>
            </a:pPr>
            <a:endParaRPr lang="en-US" sz="4400" i="1" dirty="0">
              <a:solidFill>
                <a:prstClr val="black"/>
              </a:solidFill>
              <a:effectLst>
                <a:outerShdw blurRad="38100" dist="38100" dir="2700000" algn="tl">
                  <a:srgbClr val="808080"/>
                </a:outerShdw>
              </a:effectLst>
              <a:latin typeface="Gill Sans MT" pitchFamily="34" charset="0"/>
            </a:endParaRPr>
          </a:p>
          <a:p>
            <a:pPr algn="ctr">
              <a:defRPr/>
            </a:pPr>
            <a:endParaRPr lang="en-US" sz="4400" i="1" dirty="0">
              <a:solidFill>
                <a:prstClr val="black"/>
              </a:solidFill>
              <a:effectLst>
                <a:outerShdw blurRad="38100" dist="38100" dir="2700000" algn="tl">
                  <a:srgbClr val="808080"/>
                </a:outerShdw>
              </a:effectLst>
              <a:latin typeface="Gill Sans MT" pitchFamily="34" charset="0"/>
            </a:endParaRPr>
          </a:p>
          <a:p>
            <a:pPr algn="ctr">
              <a:defRPr/>
            </a:pPr>
            <a:endParaRPr lang="en-US" sz="4400" i="1" dirty="0">
              <a:solidFill>
                <a:prstClr val="black"/>
              </a:solidFill>
              <a:effectLst>
                <a:outerShdw blurRad="38100" dist="38100" dir="2700000" algn="tl">
                  <a:srgbClr val="808080"/>
                </a:outerShdw>
              </a:effectLst>
              <a:latin typeface="Gill Sans MT" pitchFamily="34" charset="0"/>
            </a:endParaRPr>
          </a:p>
          <a:p>
            <a:pPr algn="ctr">
              <a:defRPr/>
            </a:pPr>
            <a:endParaRPr lang="en-US" sz="4400" i="1" dirty="0">
              <a:solidFill>
                <a:prstClr val="black"/>
              </a:solidFill>
              <a:effectLst>
                <a:outerShdw blurRad="38100" dist="38100" dir="2700000" algn="tl">
                  <a:srgbClr val="808080"/>
                </a:outerShdw>
              </a:effectLst>
              <a:latin typeface="Gill Sans MT" pitchFamily="34" charset="0"/>
            </a:endParaRPr>
          </a:p>
          <a:p>
            <a:pPr algn="ctr">
              <a:defRPr/>
            </a:pPr>
            <a:r>
              <a:rPr lang="en-US" sz="5400" i="1" dirty="0">
                <a:solidFill>
                  <a:prstClr val="black"/>
                </a:solidFill>
                <a:effectLst>
                  <a:outerShdw blurRad="38100" dist="38100" dir="2700000" algn="tl">
                    <a:srgbClr val="808080"/>
                  </a:outerShdw>
                </a:effectLst>
                <a:latin typeface="Gill Sans MT" pitchFamily="34" charset="0"/>
              </a:rPr>
              <a:t> </a:t>
            </a:r>
          </a:p>
          <a:p>
            <a:pPr algn="ctr">
              <a:defRPr/>
            </a:pPr>
            <a:endParaRPr lang="en-US" sz="1400" dirty="0">
              <a:solidFill>
                <a:prstClr val="black"/>
              </a:solidFill>
              <a:effectLst>
                <a:outerShdw blurRad="38100" dist="38100" dir="2700000" algn="tl">
                  <a:srgbClr val="808080"/>
                </a:outerShdw>
              </a:effectLst>
              <a:latin typeface="Gill Sans MT" pitchFamily="34" charset="0"/>
            </a:endParaRPr>
          </a:p>
          <a:p>
            <a:pPr algn="ctr">
              <a:defRPr/>
            </a:pPr>
            <a:endParaRPr lang="en-US" sz="1400" dirty="0">
              <a:solidFill>
                <a:prstClr val="black"/>
              </a:solidFill>
              <a:effectLst>
                <a:outerShdw blurRad="38100" dist="38100" dir="2700000" algn="tl">
                  <a:srgbClr val="808080"/>
                </a:outerShdw>
              </a:effectLst>
              <a:latin typeface="Gill Sans MT" pitchFamily="34" charset="0"/>
            </a:endParaRPr>
          </a:p>
          <a:p>
            <a:pPr algn="ctr">
              <a:defRPr/>
            </a:pPr>
            <a:endParaRPr lang="en-US" sz="1400" dirty="0">
              <a:solidFill>
                <a:prstClr val="black"/>
              </a:solidFill>
              <a:effectLst>
                <a:outerShdw blurRad="38100" dist="38100" dir="2700000" algn="tl">
                  <a:srgbClr val="808080"/>
                </a:outerShdw>
              </a:effectLst>
              <a:latin typeface="Gill Sans MT" pitchFamily="34" charset="0"/>
            </a:endParaRPr>
          </a:p>
          <a:p>
            <a:pPr algn="ctr">
              <a:defRPr/>
            </a:pPr>
            <a:r>
              <a:rPr lang="en-US" sz="3200" dirty="0">
                <a:solidFill>
                  <a:srgbClr val="C00000"/>
                </a:solidFill>
                <a:latin typeface="Footlight MT Light" pitchFamily="18" charset="0"/>
              </a:rPr>
              <a:t>TOBACCO</a:t>
            </a:r>
            <a:r>
              <a:rPr lang="en-US" sz="3200" dirty="0">
                <a:solidFill>
                  <a:prstClr val="black"/>
                </a:solidFill>
                <a:latin typeface="Footlight MT Light" pitchFamily="18" charset="0"/>
              </a:rPr>
              <a:t>: John Rolfe learned to grow a less bitter kind, giving them a profitable crop. It was sold back in England.</a:t>
            </a:r>
          </a:p>
        </p:txBody>
      </p:sp>
      <p:graphicFrame>
        <p:nvGraphicFramePr>
          <p:cNvPr id="90118" name="Object 6"/>
          <p:cNvGraphicFramePr>
            <a:graphicFrameLocks noChangeAspect="1"/>
          </p:cNvGraphicFramePr>
          <p:nvPr/>
        </p:nvGraphicFramePr>
        <p:xfrm>
          <a:off x="2667001" y="1219201"/>
          <a:ext cx="6799263" cy="3343275"/>
        </p:xfrm>
        <a:graphic>
          <a:graphicData uri="http://schemas.openxmlformats.org/presentationml/2006/ole">
            <mc:AlternateContent xmlns:mc="http://schemas.openxmlformats.org/markup-compatibility/2006">
              <mc:Choice xmlns:v="urn:schemas-microsoft-com:vml" Requires="v">
                <p:oleObj spid="_x0000_s7176" name="Bitmap Image" r:id="rId4" imgW="6800000" imgH="3343742" progId="Paint.Picture">
                  <p:embed/>
                </p:oleObj>
              </mc:Choice>
              <mc:Fallback>
                <p:oleObj name="Bitmap Image" r:id="rId4" imgW="6800000" imgH="334374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1" y="1219201"/>
                        <a:ext cx="6799263"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55576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Effect transition="in" filter="fade">
                                      <p:cBhvr>
                                        <p:cTn id="7" dur="2000"/>
                                        <p:tgtEl>
                                          <p:spTgt spid="901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18"/>
                                        </p:tgtEl>
                                        <p:attrNameLst>
                                          <p:attrName>style.visibility</p:attrName>
                                        </p:attrNameLst>
                                      </p:cBhvr>
                                      <p:to>
                                        <p:strVal val="visible"/>
                                      </p:to>
                                    </p:set>
                                    <p:animEffect transition="in" filter="fade">
                                      <p:cBhvr>
                                        <p:cTn id="10" dur="2000"/>
                                        <p:tgtEl>
                                          <p:spTgt spid="90118"/>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90114">
                                            <p:txEl>
                                              <p:pRg st="9" end="9"/>
                                            </p:txEl>
                                          </p:spTgt>
                                        </p:tgtEl>
                                        <p:attrNameLst>
                                          <p:attrName>style.visibility</p:attrName>
                                        </p:attrNameLst>
                                      </p:cBhvr>
                                      <p:to>
                                        <p:strVal val="visible"/>
                                      </p:to>
                                    </p:set>
                                    <p:animEffect transition="in" filter="fade">
                                      <p:cBhvr>
                                        <p:cTn id="14" dur="2000"/>
                                        <p:tgtEl>
                                          <p:spTgt spid="901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Footlight MT Light" panose="0204060206030A020304" pitchFamily="18" charset="0"/>
              </a:rPr>
              <a:t>What Helped Jamestown Survive?</a:t>
            </a:r>
            <a:endParaRPr lang="en-US" sz="4000" b="1" dirty="0">
              <a:latin typeface="Footlight MT Light" panose="0204060206030A020304" pitchFamily="18" charset="0"/>
            </a:endParaRPr>
          </a:p>
        </p:txBody>
      </p:sp>
      <p:sp>
        <p:nvSpPr>
          <p:cNvPr id="3" name="Content Placeholder 2"/>
          <p:cNvSpPr>
            <a:spLocks noGrp="1"/>
          </p:cNvSpPr>
          <p:nvPr>
            <p:ph idx="1"/>
          </p:nvPr>
        </p:nvSpPr>
        <p:spPr>
          <a:xfrm>
            <a:off x="1193800" y="3783806"/>
            <a:ext cx="10388600" cy="1617664"/>
          </a:xfrm>
        </p:spPr>
        <p:txBody>
          <a:bodyPr/>
          <a:lstStyle/>
          <a:p>
            <a:pPr eaLnBrk="1" hangingPunct="1"/>
            <a:r>
              <a:rPr lang="en-US" altLang="fr-FR" sz="2800" dirty="0" smtClean="0">
                <a:latin typeface="Footlight MT Light" panose="0204060206030A020304" pitchFamily="18" charset="0"/>
              </a:rPr>
              <a:t>To entice new settlers to come to Virginia the head of the Virginia company developed the headright system.</a:t>
            </a:r>
          </a:p>
          <a:p>
            <a:pPr eaLnBrk="1" hangingPunct="1"/>
            <a:r>
              <a:rPr lang="en-US" altLang="fr-FR" sz="2800" dirty="0" smtClean="0">
                <a:latin typeface="Footlight MT Light" panose="0204060206030A020304" pitchFamily="18" charset="0"/>
              </a:rPr>
              <a:t>The </a:t>
            </a:r>
            <a:r>
              <a:rPr lang="en-US" altLang="fr-FR" sz="2800" u="sng" dirty="0" smtClean="0">
                <a:solidFill>
                  <a:srgbClr val="003366"/>
                </a:solidFill>
                <a:latin typeface="Footlight MT Light" panose="0204060206030A020304" pitchFamily="18" charset="0"/>
              </a:rPr>
              <a:t>headright system</a:t>
            </a:r>
            <a:r>
              <a:rPr lang="en-US" altLang="fr-FR" sz="2800" dirty="0" smtClean="0">
                <a:latin typeface="Footlight MT Light" panose="0204060206030A020304" pitchFamily="18" charset="0"/>
              </a:rPr>
              <a:t> allowed a land owner 50 acres of land extra for every person brought to America. </a:t>
            </a:r>
          </a:p>
          <a:p>
            <a:pPr eaLnBrk="1" hangingPunct="1"/>
            <a:r>
              <a:rPr lang="en-US" altLang="fr-FR" sz="2800" dirty="0" smtClean="0">
                <a:latin typeface="Footlight MT Light" panose="0204060206030A020304" pitchFamily="18" charset="0"/>
              </a:rPr>
              <a:t>This led to </a:t>
            </a:r>
            <a:r>
              <a:rPr lang="en-US" altLang="fr-FR" sz="2800" u="sng" dirty="0" smtClean="0">
                <a:solidFill>
                  <a:srgbClr val="006600"/>
                </a:solidFill>
                <a:latin typeface="Footlight MT Light" panose="0204060206030A020304" pitchFamily="18" charset="0"/>
              </a:rPr>
              <a:t>indentured servitude</a:t>
            </a:r>
            <a:r>
              <a:rPr lang="en-US" altLang="fr-FR" sz="2800" dirty="0" smtClean="0">
                <a:latin typeface="Footlight MT Light" panose="0204060206030A020304" pitchFamily="18" charset="0"/>
              </a:rPr>
              <a:t> where a person sold themselves into servitude for five to seven years for passage to the new world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417638"/>
            <a:ext cx="3810000" cy="2159000"/>
          </a:xfrm>
          <a:prstGeom prst="rect">
            <a:avLst/>
          </a:prstGeom>
        </p:spPr>
      </p:pic>
    </p:spTree>
    <p:extLst>
      <p:ext uri="{BB962C8B-B14F-4D97-AF65-F5344CB8AC3E}">
        <p14:creationId xmlns:p14="http://schemas.microsoft.com/office/powerpoint/2010/main" val="309619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752600" y="304800"/>
            <a:ext cx="8686800" cy="5170646"/>
          </a:xfrm>
          <a:prstGeom prst="rect">
            <a:avLst/>
          </a:prstGeom>
          <a:noFill/>
          <a:ln w="9525">
            <a:noFill/>
            <a:miter lim="800000"/>
            <a:headEnd/>
            <a:tailEnd/>
          </a:ln>
          <a:effectLst/>
        </p:spPr>
        <p:txBody>
          <a:bodyPr>
            <a:spAutoFit/>
          </a:bodyPr>
          <a:lstStyle/>
          <a:p>
            <a:pPr algn="ctr">
              <a:defRPr/>
            </a:pPr>
            <a:r>
              <a:rPr lang="en-US" sz="3600" b="1" dirty="0">
                <a:solidFill>
                  <a:prstClr val="black"/>
                </a:solidFill>
                <a:latin typeface="Footlight MT Light" pitchFamily="18" charset="0"/>
              </a:rPr>
              <a:t>What helped Jamestown survive?</a:t>
            </a:r>
          </a:p>
          <a:p>
            <a:pPr algn="ctr">
              <a:defRPr/>
            </a:pPr>
            <a:endParaRPr lang="en-US" sz="4400" i="1" dirty="0">
              <a:solidFill>
                <a:prstClr val="black"/>
              </a:solidFill>
              <a:effectLst>
                <a:outerShdw blurRad="38100" dist="38100" dir="2700000" algn="tl">
                  <a:srgbClr val="808080"/>
                </a:outerShdw>
              </a:effectLst>
              <a:latin typeface="Gill Sans MT" pitchFamily="34" charset="0"/>
            </a:endParaRPr>
          </a:p>
          <a:p>
            <a:pPr algn="ctr">
              <a:defRPr/>
            </a:pPr>
            <a:endParaRPr lang="en-US" sz="4400" i="1" dirty="0">
              <a:solidFill>
                <a:prstClr val="black"/>
              </a:solidFill>
              <a:effectLst>
                <a:outerShdw blurRad="38100" dist="38100" dir="2700000" algn="tl">
                  <a:srgbClr val="808080"/>
                </a:outerShdw>
              </a:effectLst>
              <a:latin typeface="Gill Sans MT" pitchFamily="34" charset="0"/>
            </a:endParaRPr>
          </a:p>
          <a:p>
            <a:pPr algn="ctr">
              <a:defRPr/>
            </a:pPr>
            <a:endParaRPr lang="en-US" sz="4400" i="1" dirty="0">
              <a:solidFill>
                <a:prstClr val="black"/>
              </a:solidFill>
              <a:effectLst>
                <a:outerShdw blurRad="38100" dist="38100" dir="2700000" algn="tl">
                  <a:srgbClr val="808080"/>
                </a:outerShdw>
              </a:effectLst>
              <a:latin typeface="Gill Sans MT" pitchFamily="34" charset="0"/>
            </a:endParaRPr>
          </a:p>
          <a:p>
            <a:pPr algn="ctr">
              <a:defRPr/>
            </a:pPr>
            <a:endParaRPr lang="en-US" sz="4400" i="1" dirty="0">
              <a:solidFill>
                <a:prstClr val="black"/>
              </a:solidFill>
              <a:effectLst>
                <a:outerShdw blurRad="38100" dist="38100" dir="2700000" algn="tl">
                  <a:srgbClr val="808080"/>
                </a:outerShdw>
              </a:effectLst>
              <a:latin typeface="Gill Sans MT" pitchFamily="34" charset="0"/>
            </a:endParaRPr>
          </a:p>
          <a:p>
            <a:pPr algn="ctr">
              <a:defRPr/>
            </a:pPr>
            <a:r>
              <a:rPr lang="en-US" sz="5400" i="1" dirty="0">
                <a:solidFill>
                  <a:prstClr val="black"/>
                </a:solidFill>
                <a:effectLst>
                  <a:outerShdw blurRad="38100" dist="38100" dir="2700000" algn="tl">
                    <a:srgbClr val="808080"/>
                  </a:outerShdw>
                </a:effectLst>
                <a:latin typeface="Gill Sans MT" pitchFamily="34" charset="0"/>
              </a:rPr>
              <a:t> </a:t>
            </a:r>
          </a:p>
          <a:p>
            <a:pPr algn="ctr">
              <a:defRPr/>
            </a:pPr>
            <a:endParaRPr lang="en-US" sz="3200" dirty="0">
              <a:solidFill>
                <a:prstClr val="black"/>
              </a:solidFill>
              <a:effectLst>
                <a:outerShdw blurRad="38100" dist="38100" dir="2700000" algn="tl">
                  <a:srgbClr val="808080"/>
                </a:outerShdw>
              </a:effectLst>
              <a:latin typeface="Gill Sans MT" pitchFamily="34" charset="0"/>
            </a:endParaRPr>
          </a:p>
          <a:p>
            <a:pPr algn="ctr">
              <a:defRPr/>
            </a:pPr>
            <a:endParaRPr lang="en-US" sz="3200" dirty="0">
              <a:solidFill>
                <a:prstClr val="black"/>
              </a:solidFill>
              <a:effectLst>
                <a:outerShdw blurRad="38100" dist="38100" dir="2700000" algn="tl">
                  <a:srgbClr val="808080"/>
                </a:outerShdw>
              </a:effectLst>
              <a:latin typeface="Gill Sans MT" pitchFamily="34" charset="0"/>
            </a:endParaRPr>
          </a:p>
        </p:txBody>
      </p:sp>
      <p:graphicFrame>
        <p:nvGraphicFramePr>
          <p:cNvPr id="86022" name="Object 6"/>
          <p:cNvGraphicFramePr>
            <a:graphicFrameLocks noChangeAspect="1"/>
          </p:cNvGraphicFramePr>
          <p:nvPr>
            <p:extLst>
              <p:ext uri="{D42A27DB-BD31-4B8C-83A1-F6EECF244321}">
                <p14:modId xmlns:p14="http://schemas.microsoft.com/office/powerpoint/2010/main" val="1746178063"/>
              </p:ext>
            </p:extLst>
          </p:nvPr>
        </p:nvGraphicFramePr>
        <p:xfrm>
          <a:off x="609600" y="1936908"/>
          <a:ext cx="5486400" cy="3538538"/>
        </p:xfrm>
        <a:graphic>
          <a:graphicData uri="http://schemas.openxmlformats.org/presentationml/2006/ole">
            <mc:AlternateContent xmlns:mc="http://schemas.openxmlformats.org/markup-compatibility/2006">
              <mc:Choice xmlns:v="urn:schemas-microsoft-com:vml" Requires="v">
                <p:oleObj spid="_x0000_s8202" name="Bitmap Image" r:id="rId4" imgW="4563112" imgH="2943636" progId="Paint.Picture">
                  <p:embed/>
                </p:oleObj>
              </mc:Choice>
              <mc:Fallback>
                <p:oleObj name="Bitmap Image" r:id="rId4" imgW="4563112" imgH="294363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36908"/>
                        <a:ext cx="5486400"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4" name="Text Box 8"/>
          <p:cNvSpPr txBox="1">
            <a:spLocks noChangeArrowheads="1"/>
          </p:cNvSpPr>
          <p:nvPr/>
        </p:nvSpPr>
        <p:spPr bwMode="auto">
          <a:xfrm>
            <a:off x="6756766" y="3521511"/>
            <a:ext cx="8153400" cy="2308324"/>
          </a:xfrm>
          <a:prstGeom prst="rect">
            <a:avLst/>
          </a:prstGeom>
          <a:noFill/>
          <a:ln w="9525">
            <a:noFill/>
            <a:miter lim="800000"/>
            <a:headEnd/>
            <a:tailEnd/>
          </a:ln>
          <a:effectLst/>
        </p:spPr>
        <p:txBody>
          <a:bodyPr>
            <a:spAutoFit/>
          </a:bodyPr>
          <a:lstStyle/>
          <a:p>
            <a:pPr marL="342900" indent="-342900">
              <a:defRPr/>
            </a:pPr>
            <a:r>
              <a:rPr lang="en-US" sz="2400" u="sng" dirty="0">
                <a:solidFill>
                  <a:prstClr val="black"/>
                </a:solidFill>
                <a:effectLst>
                  <a:outerShdw blurRad="38100" dist="38100" dir="2700000" algn="tl">
                    <a:srgbClr val="808080"/>
                  </a:outerShdw>
                </a:effectLst>
              </a:rPr>
              <a:t> </a:t>
            </a:r>
            <a:r>
              <a:rPr lang="en-US" sz="2400" b="1" u="sng" dirty="0">
                <a:solidFill>
                  <a:prstClr val="black"/>
                </a:solidFill>
                <a:effectLst>
                  <a:outerShdw blurRad="38100" dist="38100" dir="2700000" algn="tl">
                    <a:srgbClr val="808080"/>
                  </a:outerShdw>
                </a:effectLst>
              </a:rPr>
              <a:t>Year</a:t>
            </a:r>
            <a:r>
              <a:rPr lang="en-US" sz="2400" b="1" dirty="0">
                <a:solidFill>
                  <a:prstClr val="black"/>
                </a:solidFill>
                <a:effectLst>
                  <a:outerShdw blurRad="38100" dist="38100" dir="2700000" algn="tl">
                    <a:srgbClr val="808080"/>
                  </a:outerShdw>
                </a:effectLst>
              </a:rPr>
              <a:t>       </a:t>
            </a:r>
            <a:r>
              <a:rPr lang="en-US" sz="2400" b="1" u="sng" dirty="0">
                <a:solidFill>
                  <a:prstClr val="black"/>
                </a:solidFill>
                <a:effectLst>
                  <a:outerShdw blurRad="38100" dist="38100" dir="2700000" algn="tl">
                    <a:srgbClr val="808080"/>
                  </a:outerShdw>
                </a:effectLst>
              </a:rPr>
              <a:t> Arrive</a:t>
            </a:r>
            <a:r>
              <a:rPr lang="en-US" sz="2400" b="1" dirty="0">
                <a:solidFill>
                  <a:prstClr val="black"/>
                </a:solidFill>
                <a:effectLst>
                  <a:outerShdw blurRad="38100" dist="38100" dir="2700000" algn="tl">
                    <a:srgbClr val="808080"/>
                  </a:outerShdw>
                </a:effectLst>
              </a:rPr>
              <a:t>                    </a:t>
            </a:r>
            <a:endParaRPr lang="en-US" sz="2400" b="1" u="sng" dirty="0">
              <a:solidFill>
                <a:prstClr val="black"/>
              </a:solidFill>
              <a:effectLst>
                <a:outerShdw blurRad="38100" dist="38100" dir="2700000" algn="tl">
                  <a:srgbClr val="808080"/>
                </a:outerShdw>
              </a:effectLst>
            </a:endParaRPr>
          </a:p>
          <a:p>
            <a:pPr marL="342900" indent="-342900">
              <a:defRPr/>
            </a:pPr>
            <a:r>
              <a:rPr lang="en-US" sz="2400" b="1" dirty="0">
                <a:solidFill>
                  <a:prstClr val="black"/>
                </a:solidFill>
                <a:effectLst>
                  <a:outerShdw blurRad="38100" dist="38100" dir="2700000" algn="tl">
                    <a:srgbClr val="808080"/>
                  </a:outerShdw>
                </a:effectLst>
              </a:rPr>
              <a:t> 1619          - - -                          </a:t>
            </a:r>
          </a:p>
          <a:p>
            <a:pPr marL="342900" indent="-342900">
              <a:defRPr/>
            </a:pPr>
            <a:r>
              <a:rPr lang="en-US" sz="2400" b="1" dirty="0">
                <a:solidFill>
                  <a:prstClr val="black"/>
                </a:solidFill>
                <a:effectLst>
                  <a:outerShdw blurRad="38100" dist="38100" dir="2700000" algn="tl">
                    <a:srgbClr val="808080"/>
                  </a:outerShdw>
                </a:effectLst>
              </a:rPr>
              <a:t>1620          100  (</a:t>
            </a:r>
            <a:r>
              <a:rPr lang="en-US" sz="2400" b="1" dirty="0" err="1">
                <a:solidFill>
                  <a:prstClr val="black"/>
                </a:solidFill>
                <a:effectLst>
                  <a:outerShdw blurRad="38100" dist="38100" dir="2700000" algn="tl">
                    <a:srgbClr val="808080"/>
                  </a:outerShdw>
                </a:effectLst>
              </a:rPr>
              <a:t>est</a:t>
            </a:r>
            <a:r>
              <a:rPr lang="en-US" sz="2400" b="1" dirty="0">
                <a:solidFill>
                  <a:prstClr val="black"/>
                </a:solidFill>
                <a:effectLst>
                  <a:outerShdw blurRad="38100" dist="38100" dir="2700000" algn="tl">
                    <a:srgbClr val="808080"/>
                  </a:outerShdw>
                </a:effectLst>
              </a:rPr>
              <a:t>)                          </a:t>
            </a:r>
          </a:p>
          <a:p>
            <a:pPr marL="342900" indent="-342900">
              <a:defRPr/>
            </a:pPr>
            <a:r>
              <a:rPr lang="en-US" sz="2400" b="1" dirty="0">
                <a:solidFill>
                  <a:prstClr val="black"/>
                </a:solidFill>
                <a:effectLst>
                  <a:outerShdw blurRad="38100" dist="38100" dir="2700000" algn="tl">
                    <a:srgbClr val="808080"/>
                  </a:outerShdw>
                </a:effectLst>
              </a:rPr>
              <a:t>1621          1,051                        </a:t>
            </a:r>
          </a:p>
          <a:p>
            <a:pPr marL="342900" indent="-342900">
              <a:defRPr/>
            </a:pPr>
            <a:r>
              <a:rPr lang="en-US" sz="2400" b="1" dirty="0">
                <a:solidFill>
                  <a:prstClr val="black"/>
                </a:solidFill>
                <a:effectLst>
                  <a:outerShdw blurRad="38100" dist="38100" dir="2700000" algn="tl">
                    <a:srgbClr val="808080"/>
                  </a:outerShdw>
                </a:effectLst>
              </a:rPr>
              <a:t>1624          4,000</a:t>
            </a:r>
          </a:p>
          <a:p>
            <a:pPr marL="342900" indent="-342900">
              <a:buFontTx/>
              <a:buAutoNum type="arabicPlain" startAt="1600"/>
              <a:defRPr/>
            </a:pPr>
            <a:endParaRPr lang="en-US" sz="2400" dirty="0">
              <a:solidFill>
                <a:prstClr val="black"/>
              </a:solidFill>
              <a:effectLst>
                <a:outerShdw blurRad="38100" dist="38100" dir="2700000" algn="tl">
                  <a:srgbClr val="808080"/>
                </a:outerShdw>
              </a:effectLst>
            </a:endParaRPr>
          </a:p>
        </p:txBody>
      </p:sp>
      <p:sp>
        <p:nvSpPr>
          <p:cNvPr id="86026" name="Text Box 10"/>
          <p:cNvSpPr txBox="1">
            <a:spLocks noChangeArrowheads="1"/>
          </p:cNvSpPr>
          <p:nvPr/>
        </p:nvSpPr>
        <p:spPr bwMode="auto">
          <a:xfrm>
            <a:off x="9651267" y="3519288"/>
            <a:ext cx="1576265" cy="1938992"/>
          </a:xfrm>
          <a:prstGeom prst="rect">
            <a:avLst/>
          </a:prstGeom>
          <a:noFill/>
          <a:ln w="9525">
            <a:noFill/>
            <a:miter lim="800000"/>
            <a:headEnd/>
            <a:tailEnd/>
          </a:ln>
          <a:effectLst/>
        </p:spPr>
        <p:txBody>
          <a:bodyPr wrap="none">
            <a:spAutoFit/>
          </a:bodyPr>
          <a:lstStyle/>
          <a:p>
            <a:pPr>
              <a:defRPr/>
            </a:pPr>
            <a:r>
              <a:rPr lang="en-US" sz="2400" b="1" u="sng" dirty="0">
                <a:solidFill>
                  <a:prstClr val="black"/>
                </a:solidFill>
                <a:effectLst>
                  <a:outerShdw blurRad="38100" dist="38100" dir="2700000" algn="tl">
                    <a:srgbClr val="808080"/>
                  </a:outerShdw>
                </a:effectLst>
              </a:rPr>
              <a:t>Population</a:t>
            </a:r>
          </a:p>
          <a:p>
            <a:pPr>
              <a:defRPr/>
            </a:pPr>
            <a:r>
              <a:rPr lang="en-US" sz="2400" b="1" dirty="0">
                <a:solidFill>
                  <a:prstClr val="black"/>
                </a:solidFill>
                <a:effectLst>
                  <a:outerShdw blurRad="38100" dist="38100" dir="2700000" algn="tl">
                    <a:srgbClr val="808080"/>
                  </a:outerShdw>
                </a:effectLst>
              </a:rPr>
              <a:t>     1,000</a:t>
            </a:r>
          </a:p>
          <a:p>
            <a:pPr>
              <a:defRPr/>
            </a:pPr>
            <a:r>
              <a:rPr lang="en-US" sz="2400" b="1" dirty="0">
                <a:solidFill>
                  <a:prstClr val="black"/>
                </a:solidFill>
                <a:effectLst>
                  <a:outerShdw blurRad="38100" dist="38100" dir="2700000" algn="tl">
                    <a:srgbClr val="808080"/>
                  </a:outerShdw>
                </a:effectLst>
              </a:rPr>
              <a:t>       866</a:t>
            </a:r>
          </a:p>
          <a:p>
            <a:pPr>
              <a:defRPr/>
            </a:pPr>
            <a:r>
              <a:rPr lang="en-US" sz="2400" b="1" dirty="0">
                <a:solidFill>
                  <a:prstClr val="black"/>
                </a:solidFill>
                <a:effectLst>
                  <a:outerShdw blurRad="38100" dist="38100" dir="2700000" algn="tl">
                    <a:srgbClr val="808080"/>
                  </a:outerShdw>
                </a:effectLst>
              </a:rPr>
              <a:t>       843</a:t>
            </a:r>
          </a:p>
          <a:p>
            <a:pPr>
              <a:defRPr/>
            </a:pPr>
            <a:r>
              <a:rPr lang="en-US" sz="2400" b="1" dirty="0">
                <a:solidFill>
                  <a:prstClr val="black"/>
                </a:solidFill>
                <a:effectLst>
                  <a:outerShdw blurRad="38100" dist="38100" dir="2700000" algn="tl">
                    <a:srgbClr val="808080"/>
                  </a:outerShdw>
                </a:effectLst>
              </a:rPr>
              <a:t>     1,277</a:t>
            </a:r>
          </a:p>
        </p:txBody>
      </p:sp>
      <p:sp>
        <p:nvSpPr>
          <p:cNvPr id="2" name="TextBox 1"/>
          <p:cNvSpPr txBox="1"/>
          <p:nvPr/>
        </p:nvSpPr>
        <p:spPr>
          <a:xfrm>
            <a:off x="6350000" y="1371600"/>
            <a:ext cx="5461000" cy="2554545"/>
          </a:xfrm>
          <a:prstGeom prst="rect">
            <a:avLst/>
          </a:prstGeom>
          <a:noFill/>
        </p:spPr>
        <p:txBody>
          <a:bodyPr wrap="square" rtlCol="0">
            <a:spAutoFit/>
          </a:bodyPr>
          <a:lstStyle/>
          <a:p>
            <a:r>
              <a:rPr lang="en-US" sz="3200" dirty="0">
                <a:solidFill>
                  <a:srgbClr val="C00000"/>
                </a:solidFill>
                <a:latin typeface="Footlight MT Light" pitchFamily="18" charset="0"/>
              </a:rPr>
              <a:t>REINFORCEMENTS </a:t>
            </a:r>
            <a:r>
              <a:rPr lang="en-US" sz="3200" dirty="0">
                <a:solidFill>
                  <a:prstClr val="black"/>
                </a:solidFill>
                <a:latin typeface="Footlight MT Light" pitchFamily="18" charset="0"/>
              </a:rPr>
              <a:t>: Many more came to settle, including women, which counteracted the high death rate</a:t>
            </a:r>
          </a:p>
          <a:p>
            <a:endParaRPr lang="en-US" sz="3200" dirty="0"/>
          </a:p>
        </p:txBody>
      </p:sp>
    </p:spTree>
    <p:extLst>
      <p:ext uri="{BB962C8B-B14F-4D97-AF65-F5344CB8AC3E}">
        <p14:creationId xmlns:p14="http://schemas.microsoft.com/office/powerpoint/2010/main" val="364121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fade">
                                      <p:cBhvr>
                                        <p:cTn id="7" dur="2000"/>
                                        <p:tgtEl>
                                          <p:spTgt spid="860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6022"/>
                                        </p:tgtEl>
                                        <p:attrNameLst>
                                          <p:attrName>style.visibility</p:attrName>
                                        </p:attrNameLst>
                                      </p:cBhvr>
                                      <p:to>
                                        <p:strVal val="visible"/>
                                      </p:to>
                                    </p:set>
                                    <p:animEffect transition="in" filter="fade">
                                      <p:cBhvr>
                                        <p:cTn id="10" dur="2000"/>
                                        <p:tgtEl>
                                          <p:spTgt spid="86022"/>
                                        </p:tgtEl>
                                      </p:cBhvr>
                                    </p:animEffect>
                                  </p:childTnLst>
                                </p:cTn>
                              </p:par>
                            </p:childTnLst>
                          </p:cTn>
                        </p:par>
                        <p:par>
                          <p:cTn id="11" fill="hold" nodeType="afterGroup">
                            <p:stCondLst>
                              <p:cond delay="2000"/>
                            </p:stCondLst>
                            <p:childTnLst>
                              <p:par>
                                <p:cTn id="12" presetID="2" presetClass="entr" presetSubtype="4" fill="hold" nodeType="afterEffect">
                                  <p:stCondLst>
                                    <p:cond delay="0"/>
                                  </p:stCondLst>
                                  <p:childTnLst>
                                    <p:set>
                                      <p:cBhvr>
                                        <p:cTn id="13" dur="1" fill="hold">
                                          <p:stCondLst>
                                            <p:cond delay="0"/>
                                          </p:stCondLst>
                                        </p:cTn>
                                        <p:tgtEl>
                                          <p:spTgt spid="86024">
                                            <p:txEl>
                                              <p:pRg st="0" end="0"/>
                                            </p:txEl>
                                          </p:spTgt>
                                        </p:tgtEl>
                                        <p:attrNameLst>
                                          <p:attrName>style.visibility</p:attrName>
                                        </p:attrNameLst>
                                      </p:cBhvr>
                                      <p:to>
                                        <p:strVal val="visible"/>
                                      </p:to>
                                    </p:set>
                                    <p:anim calcmode="lin" valueType="num">
                                      <p:cBhvr additive="base">
                                        <p:cTn id="14" dur="500" fill="hold"/>
                                        <p:tgtEl>
                                          <p:spTgt spid="8602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602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6024">
                                            <p:txEl>
                                              <p:pRg st="1" end="1"/>
                                            </p:txEl>
                                          </p:spTgt>
                                        </p:tgtEl>
                                        <p:attrNameLst>
                                          <p:attrName>style.visibility</p:attrName>
                                        </p:attrNameLst>
                                      </p:cBhvr>
                                      <p:to>
                                        <p:strVal val="visible"/>
                                      </p:to>
                                    </p:set>
                                    <p:anim calcmode="lin" valueType="num">
                                      <p:cBhvr additive="base">
                                        <p:cTn id="18" dur="500" fill="hold"/>
                                        <p:tgtEl>
                                          <p:spTgt spid="8602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602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6024">
                                            <p:txEl>
                                              <p:pRg st="2" end="2"/>
                                            </p:txEl>
                                          </p:spTgt>
                                        </p:tgtEl>
                                        <p:attrNameLst>
                                          <p:attrName>style.visibility</p:attrName>
                                        </p:attrNameLst>
                                      </p:cBhvr>
                                      <p:to>
                                        <p:strVal val="visible"/>
                                      </p:to>
                                    </p:set>
                                    <p:anim calcmode="lin" valueType="num">
                                      <p:cBhvr additive="base">
                                        <p:cTn id="22" dur="500" fill="hold"/>
                                        <p:tgtEl>
                                          <p:spTgt spid="8602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602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6024">
                                            <p:txEl>
                                              <p:pRg st="3" end="3"/>
                                            </p:txEl>
                                          </p:spTgt>
                                        </p:tgtEl>
                                        <p:attrNameLst>
                                          <p:attrName>style.visibility</p:attrName>
                                        </p:attrNameLst>
                                      </p:cBhvr>
                                      <p:to>
                                        <p:strVal val="visible"/>
                                      </p:to>
                                    </p:set>
                                    <p:anim calcmode="lin" valueType="num">
                                      <p:cBhvr additive="base">
                                        <p:cTn id="26" dur="500" fill="hold"/>
                                        <p:tgtEl>
                                          <p:spTgt spid="8602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602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6024">
                                            <p:txEl>
                                              <p:pRg st="4" end="4"/>
                                            </p:txEl>
                                          </p:spTgt>
                                        </p:tgtEl>
                                        <p:attrNameLst>
                                          <p:attrName>style.visibility</p:attrName>
                                        </p:attrNameLst>
                                      </p:cBhvr>
                                      <p:to>
                                        <p:strVal val="visible"/>
                                      </p:to>
                                    </p:set>
                                    <p:anim calcmode="lin" valueType="num">
                                      <p:cBhvr additive="base">
                                        <p:cTn id="30" dur="500" fill="hold"/>
                                        <p:tgtEl>
                                          <p:spTgt spid="8602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602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6026">
                                            <p:txEl>
                                              <p:pRg st="0" end="0"/>
                                            </p:txEl>
                                          </p:spTgt>
                                        </p:tgtEl>
                                        <p:attrNameLst>
                                          <p:attrName>style.visibility</p:attrName>
                                        </p:attrNameLst>
                                      </p:cBhvr>
                                      <p:to>
                                        <p:strVal val="visible"/>
                                      </p:to>
                                    </p:set>
                                    <p:anim calcmode="lin" valueType="num">
                                      <p:cBhvr additive="base">
                                        <p:cTn id="34" dur="500" fill="hold"/>
                                        <p:tgtEl>
                                          <p:spTgt spid="8602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6026">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6026">
                                            <p:txEl>
                                              <p:pRg st="1" end="1"/>
                                            </p:txEl>
                                          </p:spTgt>
                                        </p:tgtEl>
                                        <p:attrNameLst>
                                          <p:attrName>style.visibility</p:attrName>
                                        </p:attrNameLst>
                                      </p:cBhvr>
                                      <p:to>
                                        <p:strVal val="visible"/>
                                      </p:to>
                                    </p:set>
                                    <p:anim calcmode="lin" valueType="num">
                                      <p:cBhvr additive="base">
                                        <p:cTn id="38" dur="500" fill="hold"/>
                                        <p:tgtEl>
                                          <p:spTgt spid="86026">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6026">
                                            <p:txEl>
                                              <p:pRg st="1" end="1"/>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86026">
                                            <p:txEl>
                                              <p:pRg st="2" end="2"/>
                                            </p:txEl>
                                          </p:spTgt>
                                        </p:tgtEl>
                                        <p:attrNameLst>
                                          <p:attrName>style.visibility</p:attrName>
                                        </p:attrNameLst>
                                      </p:cBhvr>
                                      <p:to>
                                        <p:strVal val="visible"/>
                                      </p:to>
                                    </p:set>
                                    <p:anim calcmode="lin" valueType="num">
                                      <p:cBhvr additive="base">
                                        <p:cTn id="42" dur="500" fill="hold"/>
                                        <p:tgtEl>
                                          <p:spTgt spid="86026">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6026">
                                            <p:txEl>
                                              <p:pRg st="2" end="2"/>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86026">
                                            <p:txEl>
                                              <p:pRg st="3" end="3"/>
                                            </p:txEl>
                                          </p:spTgt>
                                        </p:tgtEl>
                                        <p:attrNameLst>
                                          <p:attrName>style.visibility</p:attrName>
                                        </p:attrNameLst>
                                      </p:cBhvr>
                                      <p:to>
                                        <p:strVal val="visible"/>
                                      </p:to>
                                    </p:set>
                                    <p:anim calcmode="lin" valueType="num">
                                      <p:cBhvr additive="base">
                                        <p:cTn id="46" dur="500" fill="hold"/>
                                        <p:tgtEl>
                                          <p:spTgt spid="86026">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6026">
                                            <p:txEl>
                                              <p:pRg st="3" end="3"/>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86026">
                                            <p:txEl>
                                              <p:pRg st="4" end="4"/>
                                            </p:txEl>
                                          </p:spTgt>
                                        </p:tgtEl>
                                        <p:attrNameLst>
                                          <p:attrName>style.visibility</p:attrName>
                                        </p:attrNameLst>
                                      </p:cBhvr>
                                      <p:to>
                                        <p:strVal val="visible"/>
                                      </p:to>
                                    </p:set>
                                    <p:anim calcmode="lin" valueType="num">
                                      <p:cBhvr additive="base">
                                        <p:cTn id="50" dur="500" fill="hold"/>
                                        <p:tgtEl>
                                          <p:spTgt spid="86026">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60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amestown Population"/>
          <p:cNvPicPr>
            <a:picLocks noChangeAspect="1" noChangeArrowheads="1"/>
          </p:cNvPicPr>
          <p:nvPr/>
        </p:nvPicPr>
        <p:blipFill rotWithShape="1">
          <a:blip r:embed="rId2">
            <a:extLst>
              <a:ext uri="{28A0092B-C50C-407E-A947-70E740481C1C}">
                <a14:useLocalDpi xmlns:a14="http://schemas.microsoft.com/office/drawing/2010/main" val="0"/>
              </a:ext>
            </a:extLst>
          </a:blip>
          <a:srcRect b="24189"/>
          <a:stretch/>
        </p:blipFill>
        <p:spPr bwMode="auto">
          <a:xfrm>
            <a:off x="1524000" y="0"/>
            <a:ext cx="91440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72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905000" y="396875"/>
            <a:ext cx="5181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4400">
                <a:solidFill>
                  <a:prstClr val="black"/>
                </a:solidFill>
                <a:latin typeface="Footlight MT Light" panose="0204060206030A020304" pitchFamily="18" charset="0"/>
                <a:cs typeface="Times New Roman" panose="02020603050405020304" pitchFamily="18" charset="0"/>
              </a:rPr>
              <a:t>The final years of Jamestown…</a:t>
            </a:r>
          </a:p>
          <a:p>
            <a:pPr eaLnBrk="1" fontAlgn="base" hangingPunct="1">
              <a:spcBef>
                <a:spcPct val="0"/>
              </a:spcBef>
              <a:spcAft>
                <a:spcPct val="0"/>
              </a:spcAft>
            </a:pPr>
            <a:endParaRPr lang="en-US" altLang="en-US" sz="3000">
              <a:solidFill>
                <a:prstClr val="black"/>
              </a:solidFill>
              <a:latin typeface="Footlight MT Light" panose="0204060206030A020304" pitchFamily="18" charset="0"/>
              <a:cs typeface="Times New Roman" panose="02020603050405020304" pitchFamily="18" charset="0"/>
            </a:endParaRPr>
          </a:p>
          <a:p>
            <a:pPr eaLnBrk="1" fontAlgn="base" hangingPunct="1">
              <a:spcBef>
                <a:spcPct val="0"/>
              </a:spcBef>
              <a:spcAft>
                <a:spcPct val="0"/>
              </a:spcAft>
              <a:buFontTx/>
              <a:buChar char="•"/>
            </a:pPr>
            <a:r>
              <a:rPr lang="en-US" altLang="en-US" sz="3600">
                <a:solidFill>
                  <a:prstClr val="black"/>
                </a:solidFill>
                <a:latin typeface="Footlight MT Light" panose="0204060206030A020304" pitchFamily="18" charset="0"/>
                <a:cs typeface="Times New Roman" panose="02020603050405020304" pitchFamily="18" charset="0"/>
              </a:rPr>
              <a:t>Africans were brought to Jamestown as laborers, not slaves (but against their will)</a:t>
            </a:r>
          </a:p>
          <a:p>
            <a:pPr eaLnBrk="1" fontAlgn="base" hangingPunct="1">
              <a:spcBef>
                <a:spcPct val="0"/>
              </a:spcBef>
              <a:spcAft>
                <a:spcPct val="0"/>
              </a:spcAft>
            </a:pPr>
            <a:endParaRPr lang="en-US" altLang="en-US" sz="3000">
              <a:solidFill>
                <a:prstClr val="black"/>
              </a:solidFill>
              <a:latin typeface="Footlight MT Light" panose="0204060206030A020304" pitchFamily="18" charset="0"/>
            </a:endParaRPr>
          </a:p>
          <a:p>
            <a:pPr fontAlgn="base">
              <a:spcBef>
                <a:spcPct val="0"/>
              </a:spcBef>
              <a:spcAft>
                <a:spcPct val="0"/>
              </a:spcAft>
              <a:buFontTx/>
              <a:buChar char="•"/>
            </a:pPr>
            <a:r>
              <a:rPr lang="en-US" altLang="en-US" sz="3600">
                <a:solidFill>
                  <a:prstClr val="black"/>
                </a:solidFill>
                <a:latin typeface="Footlight MT Light" panose="0204060206030A020304" pitchFamily="18" charset="0"/>
                <a:cs typeface="Times New Roman" panose="02020603050405020304" pitchFamily="18" charset="0"/>
              </a:rPr>
              <a:t>In 1624, King James cancelled the charter and took control of the colony.</a:t>
            </a:r>
            <a:endParaRPr lang="en-US" altLang="en-US" sz="3600">
              <a:solidFill>
                <a:prstClr val="black"/>
              </a:solidFill>
              <a:latin typeface="Footlight MT Light" panose="0204060206030A020304" pitchFamily="18" charset="0"/>
            </a:endParaRPr>
          </a:p>
        </p:txBody>
      </p:sp>
      <p:pic>
        <p:nvPicPr>
          <p:cNvPr id="32771" name="Picture 14" desc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066800"/>
            <a:ext cx="327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658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749676" y="228600"/>
            <a:ext cx="51863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b="1">
                <a:solidFill>
                  <a:srgbClr val="E3AB67"/>
                </a:solidFill>
                <a:latin typeface="Footlight MT Light" panose="0204060206030A020304" pitchFamily="18" charset="0"/>
              </a:rPr>
              <a:t>Plymouth Colony </a:t>
            </a:r>
          </a:p>
        </p:txBody>
      </p:sp>
      <p:sp>
        <p:nvSpPr>
          <p:cNvPr id="7171" name="Text Box 3"/>
          <p:cNvSpPr txBox="1">
            <a:spLocks noChangeArrowheads="1"/>
          </p:cNvSpPr>
          <p:nvPr/>
        </p:nvSpPr>
        <p:spPr bwMode="auto">
          <a:xfrm>
            <a:off x="6477000" y="1371600"/>
            <a:ext cx="3810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buFontTx/>
              <a:buChar char="-"/>
            </a:pPr>
            <a:r>
              <a:rPr lang="en-US" altLang="en-US" sz="3600">
                <a:solidFill>
                  <a:srgbClr val="E3AB67"/>
                </a:solidFill>
                <a:latin typeface="Footlight MT Light" panose="0204060206030A020304" pitchFamily="18" charset="0"/>
              </a:rPr>
              <a:t>1620 -</a:t>
            </a:r>
          </a:p>
          <a:p>
            <a:pPr algn="ctr" eaLnBrk="1" fontAlgn="base" hangingPunct="1">
              <a:spcBef>
                <a:spcPct val="0"/>
              </a:spcBef>
              <a:spcAft>
                <a:spcPct val="0"/>
              </a:spcAft>
            </a:pPr>
            <a:r>
              <a:rPr lang="en-US" altLang="en-US" sz="3600">
                <a:solidFill>
                  <a:srgbClr val="E3AB67"/>
                </a:solidFill>
                <a:latin typeface="Footlight MT Light" panose="0204060206030A020304" pitchFamily="18" charset="0"/>
              </a:rPr>
              <a:t>More colonists headed for Virginia but landed in Plymouth instead. They were out of supplies so they decided to stay.</a:t>
            </a:r>
          </a:p>
        </p:txBody>
      </p:sp>
      <p:graphicFrame>
        <p:nvGraphicFramePr>
          <p:cNvPr id="35844" name="Object 4"/>
          <p:cNvGraphicFramePr>
            <a:graphicFrameLocks noChangeAspect="1"/>
          </p:cNvGraphicFramePr>
          <p:nvPr/>
        </p:nvGraphicFramePr>
        <p:xfrm>
          <a:off x="1752600" y="1219200"/>
          <a:ext cx="4572000" cy="5410200"/>
        </p:xfrm>
        <a:graphic>
          <a:graphicData uri="http://schemas.openxmlformats.org/presentationml/2006/ole">
            <mc:AlternateContent xmlns:mc="http://schemas.openxmlformats.org/markup-compatibility/2006">
              <mc:Choice xmlns:v="urn:schemas-microsoft-com:vml" Requires="v">
                <p:oleObj spid="_x0000_s9224" name="Bitmap Image" r:id="rId4" imgW="5353797" imgH="5409524" progId="Paint.Picture">
                  <p:embed/>
                </p:oleObj>
              </mc:Choice>
              <mc:Fallback>
                <p:oleObj name="Bitmap Image" r:id="rId4" imgW="5353797" imgH="540952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219200"/>
                        <a:ext cx="4572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24561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1000" fill="hold"/>
                                        <p:tgtEl>
                                          <p:spTgt spid="7171"/>
                                        </p:tgtEl>
                                        <p:attrNameLst>
                                          <p:attrName>ppt_x</p:attrName>
                                        </p:attrNameLst>
                                      </p:cBhvr>
                                      <p:tavLst>
                                        <p:tav tm="0">
                                          <p:val>
                                            <p:strVal val="#ppt_x"/>
                                          </p:val>
                                        </p:tav>
                                        <p:tav tm="100000">
                                          <p:val>
                                            <p:strVal val="#ppt_x"/>
                                          </p:val>
                                        </p:tav>
                                      </p:tavLst>
                                    </p:anim>
                                    <p:anim calcmode="lin" valueType="num">
                                      <p:cBhvr additive="base">
                                        <p:cTn id="8" dur="1000" fill="hold"/>
                                        <p:tgtEl>
                                          <p:spTgt spid="71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781800" y="1676400"/>
            <a:ext cx="3733800" cy="4832350"/>
          </a:xfrm>
          <a:prstGeom prst="rect">
            <a:avLst/>
          </a:prstGeom>
          <a:noFill/>
          <a:ln w="9525">
            <a:noFill/>
            <a:miter lim="800000"/>
            <a:headEnd/>
            <a:tailEnd/>
          </a:ln>
          <a:effectLst/>
        </p:spPr>
        <p:txBody>
          <a:bodyPr>
            <a:spAutoFit/>
          </a:bodyPr>
          <a:lstStyle/>
          <a:p>
            <a:pPr algn="ctr">
              <a:buFontTx/>
              <a:buChar char="-"/>
              <a:defRPr/>
            </a:pPr>
            <a:r>
              <a:rPr lang="en-US" sz="2800" dirty="0">
                <a:solidFill>
                  <a:srgbClr val="F79646">
                    <a:lumMod val="60000"/>
                    <a:lumOff val="40000"/>
                  </a:srgbClr>
                </a:solidFill>
                <a:latin typeface="Footlight MT Light" pitchFamily="18" charset="0"/>
              </a:rPr>
              <a:t>Most believe religious differences led to the Pilgrims establishing the colony of Plymouth. </a:t>
            </a:r>
          </a:p>
          <a:p>
            <a:pPr algn="ctr">
              <a:buFontTx/>
              <a:buChar char="-"/>
              <a:defRPr/>
            </a:pPr>
            <a:r>
              <a:rPr lang="en-US" sz="2800" dirty="0">
                <a:solidFill>
                  <a:srgbClr val="F79646">
                    <a:lumMod val="60000"/>
                    <a:lumOff val="40000"/>
                  </a:srgbClr>
                </a:solidFill>
                <a:latin typeface="Footlight MT Light" pitchFamily="18" charset="0"/>
              </a:rPr>
              <a:t>However, only about 1/3 of them were actually Pilgrims (religious journey) The Pilgrims were Separatists-people who left the English Church.</a:t>
            </a:r>
          </a:p>
        </p:txBody>
      </p:sp>
      <p:sp>
        <p:nvSpPr>
          <p:cNvPr id="10243" name="Text Box 3"/>
          <p:cNvSpPr txBox="1">
            <a:spLocks noChangeArrowheads="1"/>
          </p:cNvSpPr>
          <p:nvPr/>
        </p:nvSpPr>
        <p:spPr bwMode="auto">
          <a:xfrm>
            <a:off x="3581401" y="152400"/>
            <a:ext cx="5186363" cy="914400"/>
          </a:xfrm>
          <a:prstGeom prst="rect">
            <a:avLst/>
          </a:prstGeom>
          <a:noFill/>
          <a:ln w="9525">
            <a:noFill/>
            <a:miter lim="800000"/>
            <a:headEnd/>
            <a:tailEnd/>
          </a:ln>
          <a:effectLst/>
        </p:spPr>
        <p:txBody>
          <a:bodyPr wrap="none">
            <a:spAutoFit/>
          </a:bodyPr>
          <a:lstStyle/>
          <a:p>
            <a:pPr>
              <a:defRPr/>
            </a:pPr>
            <a:r>
              <a:rPr lang="en-US" sz="5400" dirty="0">
                <a:solidFill>
                  <a:srgbClr val="F79646">
                    <a:lumMod val="60000"/>
                    <a:lumOff val="40000"/>
                  </a:srgbClr>
                </a:solidFill>
                <a:latin typeface="Footlight MT Light" pitchFamily="18" charset="0"/>
              </a:rPr>
              <a:t>Plymouth Colony </a:t>
            </a:r>
          </a:p>
        </p:txBody>
      </p:sp>
      <p:graphicFrame>
        <p:nvGraphicFramePr>
          <p:cNvPr id="36868" name="Object 4"/>
          <p:cNvGraphicFramePr>
            <a:graphicFrameLocks noChangeAspect="1"/>
          </p:cNvGraphicFramePr>
          <p:nvPr/>
        </p:nvGraphicFramePr>
        <p:xfrm>
          <a:off x="2139950" y="3886200"/>
          <a:ext cx="4419600" cy="2755900"/>
        </p:xfrm>
        <a:graphic>
          <a:graphicData uri="http://schemas.openxmlformats.org/presentationml/2006/ole">
            <mc:AlternateContent xmlns:mc="http://schemas.openxmlformats.org/markup-compatibility/2006">
              <mc:Choice xmlns:v="urn:schemas-microsoft-com:vml" Requires="v">
                <p:oleObj spid="_x0000_s10248" name="Bitmap Image" r:id="rId4" imgW="5229955" imgH="4057143" progId="PBrush">
                  <p:embed/>
                </p:oleObj>
              </mc:Choice>
              <mc:Fallback>
                <p:oleObj name="Bitmap Image" r:id="rId4" imgW="5229955" imgH="405714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9950" y="3886200"/>
                        <a:ext cx="4419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869" name="Picture 4" descr="neweng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003300"/>
            <a:ext cx="44196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090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24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10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24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676400" y="1371601"/>
            <a:ext cx="4114800" cy="5293757"/>
          </a:xfrm>
          <a:prstGeom prst="rect">
            <a:avLst/>
          </a:prstGeom>
          <a:noFill/>
          <a:ln w="9525">
            <a:noFill/>
            <a:miter lim="800000"/>
            <a:headEnd/>
            <a:tailEnd/>
          </a:ln>
        </p:spPr>
        <p:txBody>
          <a:bodyPr>
            <a:spAutoFit/>
          </a:bodyPr>
          <a:lstStyle/>
          <a:p>
            <a:pPr>
              <a:buFontTx/>
              <a:buChar char="-"/>
              <a:defRPr/>
            </a:pPr>
            <a:r>
              <a:rPr lang="en-US" sz="4400" dirty="0">
                <a:solidFill>
                  <a:srgbClr val="F79646">
                    <a:lumMod val="75000"/>
                  </a:srgbClr>
                </a:solidFill>
                <a:latin typeface="Footlight MT Light" pitchFamily="18" charset="0"/>
              </a:rPr>
              <a:t>Created to establish order, all agreed to follow the rules</a:t>
            </a:r>
          </a:p>
          <a:p>
            <a:pPr>
              <a:defRPr/>
            </a:pPr>
            <a:endParaRPr lang="en-US" sz="3000" dirty="0">
              <a:solidFill>
                <a:srgbClr val="F79646">
                  <a:lumMod val="75000"/>
                </a:srgbClr>
              </a:solidFill>
              <a:latin typeface="Footlight MT Light" pitchFamily="18" charset="0"/>
            </a:endParaRPr>
          </a:p>
          <a:p>
            <a:pPr>
              <a:buFontTx/>
              <a:buChar char="-"/>
              <a:defRPr/>
            </a:pPr>
            <a:r>
              <a:rPr lang="en-US" sz="4400" dirty="0">
                <a:solidFill>
                  <a:srgbClr val="F79646">
                    <a:lumMod val="75000"/>
                  </a:srgbClr>
                </a:solidFill>
                <a:latin typeface="Footlight MT Light" pitchFamily="18" charset="0"/>
              </a:rPr>
              <a:t>All had a say in the rules (majority rule) </a:t>
            </a:r>
          </a:p>
        </p:txBody>
      </p:sp>
      <p:pic>
        <p:nvPicPr>
          <p:cNvPr id="3080" name="Picture 8" descr="a5_plym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47800"/>
            <a:ext cx="457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2971800" y="304800"/>
            <a:ext cx="6477000" cy="762000"/>
          </a:xfrm>
          <a:prstGeom prst="rect">
            <a:avLst/>
          </a:prstGeom>
          <a:noFill/>
          <a:ln w="9525">
            <a:noFill/>
            <a:miter lim="800000"/>
            <a:headEnd/>
            <a:tailEnd/>
          </a:ln>
        </p:spPr>
        <p:txBody>
          <a:bodyPr>
            <a:spAutoFit/>
          </a:bodyPr>
          <a:lstStyle/>
          <a:p>
            <a:pPr algn="ctr">
              <a:defRPr/>
            </a:pPr>
            <a:r>
              <a:rPr lang="en-US" sz="4400" b="1" dirty="0">
                <a:solidFill>
                  <a:srgbClr val="F79646">
                    <a:lumMod val="75000"/>
                  </a:srgbClr>
                </a:solidFill>
                <a:latin typeface="Footlight MT Light" pitchFamily="18" charset="0"/>
              </a:rPr>
              <a:t>The Mayflower  Compact </a:t>
            </a:r>
          </a:p>
        </p:txBody>
      </p:sp>
    </p:spTree>
    <p:extLst>
      <p:ext uri="{BB962C8B-B14F-4D97-AF65-F5344CB8AC3E}">
        <p14:creationId xmlns:p14="http://schemas.microsoft.com/office/powerpoint/2010/main" val="1275853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par>
                          <p:cTn id="8" fill="hold" nodeType="afterGroup">
                            <p:stCondLst>
                              <p:cond delay="500"/>
                            </p:stCondLst>
                            <p:childTnLst>
                              <p:par>
                                <p:cTn id="9" presetID="7" presetClass="entr" presetSubtype="8" fill="hold" nodeType="afterEffect">
                                  <p:stCondLst>
                                    <p:cond delay="0"/>
                                  </p:stCondLst>
                                  <p:childTnLst>
                                    <p:set>
                                      <p:cBhvr>
                                        <p:cTn id="10" dur="1" fill="hold">
                                          <p:stCondLst>
                                            <p:cond delay="0"/>
                                          </p:stCondLst>
                                        </p:cTn>
                                        <p:tgtEl>
                                          <p:spTgt spid="3076">
                                            <p:txEl>
                                              <p:pRg st="0" end="0"/>
                                            </p:txEl>
                                          </p:spTgt>
                                        </p:tgtEl>
                                        <p:attrNameLst>
                                          <p:attrName>style.visibility</p:attrName>
                                        </p:attrNameLst>
                                      </p:cBhvr>
                                      <p:to>
                                        <p:strVal val="visible"/>
                                      </p:to>
                                    </p:set>
                                    <p:anim calcmode="lin" valueType="num">
                                      <p:cBhvr additive="base">
                                        <p:cTn id="11" dur="500" fill="hold"/>
                                        <p:tgtEl>
                                          <p:spTgt spid="307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8" fill="hold" nodeType="click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 calcmode="lin" valueType="num">
                                      <p:cBhvr additive="base">
                                        <p:cTn id="17" dur="500" fill="hold"/>
                                        <p:tgtEl>
                                          <p:spTgt spid="307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0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514600" y="1524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b="1">
                <a:solidFill>
                  <a:prstClr val="black"/>
                </a:solidFill>
                <a:latin typeface="Footlight MT Light" panose="0204060206030A020304" pitchFamily="18" charset="0"/>
              </a:rPr>
              <a:t>The Mayflower  Compact </a:t>
            </a:r>
          </a:p>
        </p:txBody>
      </p:sp>
      <p:sp>
        <p:nvSpPr>
          <p:cNvPr id="6149" name="Text Box 5"/>
          <p:cNvSpPr txBox="1">
            <a:spLocks noChangeArrowheads="1"/>
          </p:cNvSpPr>
          <p:nvPr/>
        </p:nvSpPr>
        <p:spPr bwMode="auto">
          <a:xfrm>
            <a:off x="1828800" y="1676400"/>
            <a:ext cx="4038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4400">
                <a:solidFill>
                  <a:prstClr val="black"/>
                </a:solidFill>
                <a:latin typeface="Footlight MT Light" panose="0204060206030A020304" pitchFamily="18" charset="0"/>
              </a:rPr>
              <a:t>Used later as a  guide for the Constitution (formal plan of Government) in the United States </a:t>
            </a:r>
          </a:p>
        </p:txBody>
      </p:sp>
      <p:pic>
        <p:nvPicPr>
          <p:cNvPr id="39940" name="Picture 7" descr="co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95400"/>
            <a:ext cx="409575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450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anim calcmode="lin" valueType="num">
                                      <p:cBhvr>
                                        <p:cTn id="8" dur="500" fill="hold"/>
                                        <p:tgtEl>
                                          <p:spTgt spid="6149"/>
                                        </p:tgtEl>
                                        <p:attrNameLst>
                                          <p:attrName>ppt_x</p:attrName>
                                        </p:attrNameLst>
                                      </p:cBhvr>
                                      <p:tavLst>
                                        <p:tav tm="0">
                                          <p:val>
                                            <p:strVal val="#ppt_x-.1"/>
                                          </p:val>
                                        </p:tav>
                                        <p:tav tm="100000">
                                          <p:val>
                                            <p:strVal val="#ppt_x"/>
                                          </p:val>
                                        </p:tav>
                                      </p:tavLst>
                                    </p:anim>
                                    <p:anim calcmode="lin" valueType="num">
                                      <p:cBhvr>
                                        <p:cTn id="9"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C2AA"/>
        </a:solidFill>
        <a:effectLst/>
      </p:bgPr>
    </p:bg>
    <p:spTree>
      <p:nvGrpSpPr>
        <p:cNvPr id="1" name=""/>
        <p:cNvGrpSpPr/>
        <p:nvPr/>
      </p:nvGrpSpPr>
      <p:grpSpPr>
        <a:xfrm>
          <a:off x="0" y="0"/>
          <a:ext cx="0" cy="0"/>
          <a:chOff x="0" y="0"/>
          <a:chExt cx="0" cy="0"/>
        </a:xfrm>
      </p:grpSpPr>
      <p:pic>
        <p:nvPicPr>
          <p:cNvPr id="8" name="Picture 1026"/>
          <p:cNvPicPr>
            <a:picLocks noChangeAspect="1" noChangeArrowheads="1"/>
          </p:cNvPicPr>
          <p:nvPr/>
        </p:nvPicPr>
        <p:blipFill rotWithShape="1">
          <a:blip r:embed="rId2">
            <a:extLst>
              <a:ext uri="{28A0092B-C50C-407E-A947-70E740481C1C}">
                <a14:useLocalDpi xmlns:a14="http://schemas.microsoft.com/office/drawing/2010/main" val="0"/>
              </a:ext>
            </a:extLst>
          </a:blip>
          <a:srcRect l="3776"/>
          <a:stretch/>
        </p:blipFill>
        <p:spPr bwMode="auto">
          <a:xfrm>
            <a:off x="8236268" y="0"/>
            <a:ext cx="274320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368" y="0"/>
            <a:ext cx="1866900" cy="3227772"/>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01" y="0"/>
            <a:ext cx="2141767" cy="3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376" t="6085" r="4733" b="21404"/>
          <a:stretch/>
        </p:blipFill>
        <p:spPr>
          <a:xfrm>
            <a:off x="2680293" y="30194"/>
            <a:ext cx="3898350" cy="34258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5555" t="7625" r="5975" b="5750"/>
          <a:stretch/>
        </p:blipFill>
        <p:spPr>
          <a:xfrm>
            <a:off x="5153978" y="3486251"/>
            <a:ext cx="4058602" cy="33246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8294" y="3431357"/>
            <a:ext cx="2138992" cy="3266623"/>
          </a:xfrm>
          <a:prstGeom prst="rect">
            <a:avLst/>
          </a:prstGeom>
        </p:spPr>
      </p:pic>
      <p:pic>
        <p:nvPicPr>
          <p:cNvPr id="12" name="Picture 10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806" y="3227772"/>
            <a:ext cx="2762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3313" t="7327" r="3470" b="12483"/>
          <a:stretch/>
        </p:blipFill>
        <p:spPr>
          <a:xfrm>
            <a:off x="9212580" y="3996212"/>
            <a:ext cx="2814638" cy="2861787"/>
          </a:xfrm>
          <a:prstGeom prst="rect">
            <a:avLst/>
          </a:prstGeom>
        </p:spPr>
      </p:pic>
      <p:sp>
        <p:nvSpPr>
          <p:cNvPr id="14" name="TextBox 13"/>
          <p:cNvSpPr txBox="1"/>
          <p:nvPr/>
        </p:nvSpPr>
        <p:spPr>
          <a:xfrm>
            <a:off x="337806" y="5856744"/>
            <a:ext cx="2297977" cy="954107"/>
          </a:xfrm>
          <a:prstGeom prst="rect">
            <a:avLst/>
          </a:prstGeom>
          <a:noFill/>
        </p:spPr>
        <p:txBody>
          <a:bodyPr wrap="square" rtlCol="0">
            <a:spAutoFit/>
          </a:bodyPr>
          <a:lstStyle/>
          <a:p>
            <a:pPr algn="ctr"/>
            <a:r>
              <a:rPr lang="en-US" sz="2800" b="1" dirty="0" smtClean="0">
                <a:solidFill>
                  <a:srgbClr val="7E1432"/>
                </a:solidFill>
                <a:latin typeface="Papyrus" panose="03070502060502030205" pitchFamily="66" charset="0"/>
              </a:rPr>
              <a:t>John White’s Watercolors</a:t>
            </a:r>
            <a:endParaRPr lang="en-US" sz="2800" b="1" dirty="0">
              <a:solidFill>
                <a:srgbClr val="7E1432"/>
              </a:solidFill>
              <a:latin typeface="Papyrus" panose="03070502060502030205" pitchFamily="66" charset="0"/>
            </a:endParaRPr>
          </a:p>
        </p:txBody>
      </p:sp>
    </p:spTree>
    <p:extLst>
      <p:ext uri="{BB962C8B-B14F-4D97-AF65-F5344CB8AC3E}">
        <p14:creationId xmlns:p14="http://schemas.microsoft.com/office/powerpoint/2010/main" val="1149658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320800" y="1950275"/>
            <a:ext cx="441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eaLnBrk="1" fontAlgn="base" hangingPunct="1">
              <a:spcBef>
                <a:spcPct val="0"/>
              </a:spcBef>
              <a:spcAft>
                <a:spcPct val="0"/>
              </a:spcAft>
              <a:buFontTx/>
              <a:buChar char="•"/>
            </a:pPr>
            <a:r>
              <a:rPr lang="en-US" altLang="en-US" sz="3200" dirty="0">
                <a:solidFill>
                  <a:prstClr val="black"/>
                </a:solidFill>
                <a:latin typeface="Footlight MT Light" panose="0204060206030A020304" pitchFamily="18" charset="0"/>
                <a:cs typeface="Times New Roman" panose="02020603050405020304" pitchFamily="18" charset="0"/>
              </a:rPr>
              <a:t>Local Indians, Squanto and Samoset helped the colonists farm and hunt.</a:t>
            </a:r>
          </a:p>
          <a:p>
            <a:pPr eaLnBrk="1" fontAlgn="base" hangingPunct="1">
              <a:spcBef>
                <a:spcPct val="0"/>
              </a:spcBef>
              <a:spcAft>
                <a:spcPct val="0"/>
              </a:spcAft>
            </a:pPr>
            <a:endParaRPr lang="en-US" altLang="en-US" sz="3200" dirty="0">
              <a:solidFill>
                <a:prstClr val="black"/>
              </a:solidFill>
              <a:latin typeface="Footlight MT Light" panose="0204060206030A020304" pitchFamily="18" charset="0"/>
            </a:endParaRPr>
          </a:p>
          <a:p>
            <a:pPr fontAlgn="base">
              <a:spcBef>
                <a:spcPct val="0"/>
              </a:spcBef>
              <a:spcAft>
                <a:spcPct val="0"/>
              </a:spcAft>
              <a:buFontTx/>
              <a:buChar char="•"/>
            </a:pPr>
            <a:r>
              <a:rPr lang="en-US" altLang="en-US" sz="3200" dirty="0">
                <a:solidFill>
                  <a:prstClr val="black"/>
                </a:solidFill>
                <a:latin typeface="Footlight MT Light" panose="0204060206030A020304" pitchFamily="18" charset="0"/>
                <a:cs typeface="Times New Roman" panose="02020603050405020304" pitchFamily="18" charset="0"/>
              </a:rPr>
              <a:t>The colonists invited the Native Americans to feast with them the following fall. </a:t>
            </a:r>
          </a:p>
        </p:txBody>
      </p:sp>
      <p:pic>
        <p:nvPicPr>
          <p:cNvPr id="409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50275"/>
            <a:ext cx="40386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sz="7200" dirty="0" smtClean="0">
                <a:solidFill>
                  <a:schemeClr val="accent6">
                    <a:lumMod val="75000"/>
                  </a:schemeClr>
                </a:solidFill>
                <a:latin typeface="Footlight MT Light" panose="0204060206030A020304" pitchFamily="18" charset="0"/>
                <a:cs typeface="Times New Roman" panose="02020603050405020304" pitchFamily="18" charset="0"/>
              </a:rPr>
              <a:t>Thanksgiving</a:t>
            </a:r>
            <a:endParaRPr lang="en-US" sz="7200" dirty="0">
              <a:solidFill>
                <a:schemeClr val="accent6">
                  <a:lumMod val="75000"/>
                </a:schemeClr>
              </a:solidFill>
            </a:endParaRPr>
          </a:p>
        </p:txBody>
      </p:sp>
    </p:spTree>
    <p:extLst>
      <p:ext uri="{BB962C8B-B14F-4D97-AF65-F5344CB8AC3E}">
        <p14:creationId xmlns:p14="http://schemas.microsoft.com/office/powerpoint/2010/main" val="558596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994400" cy="1143000"/>
          </a:xfrm>
        </p:spPr>
        <p:txBody>
          <a:bodyPr/>
          <a:lstStyle/>
          <a:p>
            <a:r>
              <a:rPr lang="en-US" b="1" dirty="0" smtClean="0">
                <a:latin typeface="Papyrus" panose="03070502060502030205" pitchFamily="66" charset="0"/>
              </a:rPr>
              <a:t>The Thirteen Colonies</a:t>
            </a:r>
            <a:endParaRPr lang="en-US" b="1" dirty="0">
              <a:latin typeface="Papyrus" panose="03070502060502030205" pitchFamily="66" charset="0"/>
            </a:endParaRPr>
          </a:p>
        </p:txBody>
      </p:sp>
      <p:sp>
        <p:nvSpPr>
          <p:cNvPr id="3" name="Content Placeholder 2"/>
          <p:cNvSpPr>
            <a:spLocks noGrp="1"/>
          </p:cNvSpPr>
          <p:nvPr>
            <p:ph idx="1"/>
          </p:nvPr>
        </p:nvSpPr>
        <p:spPr>
          <a:xfrm>
            <a:off x="609600" y="1600201"/>
            <a:ext cx="6604000" cy="4525963"/>
          </a:xfrm>
        </p:spPr>
        <p:txBody>
          <a:bodyPr/>
          <a:lstStyle/>
          <a:p>
            <a:r>
              <a:rPr lang="en-US" dirty="0" smtClean="0">
                <a:latin typeface="Papyrus" panose="03070502060502030205" pitchFamily="66" charset="0"/>
              </a:rPr>
              <a:t>Settlers from England continued to settle in the new world mainly for Religious freedom (separatists wanted to leave and form their own church) or for a new start  (get out of jail, debt, bad reputation)</a:t>
            </a:r>
          </a:p>
          <a:p>
            <a:r>
              <a:rPr lang="en-US" dirty="0" smtClean="0">
                <a:latin typeface="Papyrus" panose="03070502060502030205" pitchFamily="66" charset="0"/>
              </a:rPr>
              <a:t>The original 13 colonies were formed and England profited off them greatly as a result of trade and taxes</a:t>
            </a:r>
            <a:br>
              <a:rPr lang="en-US" dirty="0" smtClean="0">
                <a:latin typeface="Papyrus" panose="03070502060502030205" pitchFamily="66" charset="0"/>
              </a:rPr>
            </a:br>
            <a:endParaRPr lang="en-US" dirty="0">
              <a:latin typeface="Papyrus" panose="03070502060502030205"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214" y="1234282"/>
            <a:ext cx="3943349" cy="5257799"/>
          </a:xfrm>
          <a:prstGeom prst="rect">
            <a:avLst/>
          </a:prstGeom>
        </p:spPr>
      </p:pic>
    </p:spTree>
    <p:extLst>
      <p:ext uri="{BB962C8B-B14F-4D97-AF65-F5344CB8AC3E}">
        <p14:creationId xmlns:p14="http://schemas.microsoft.com/office/powerpoint/2010/main" val="694383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994400" cy="1143000"/>
          </a:xfrm>
        </p:spPr>
        <p:txBody>
          <a:bodyPr/>
          <a:lstStyle/>
          <a:p>
            <a:r>
              <a:rPr lang="en-US" b="1" dirty="0" smtClean="0">
                <a:latin typeface="Papyrus" panose="03070502060502030205" pitchFamily="66" charset="0"/>
              </a:rPr>
              <a:t>The Thirteen Colonies</a:t>
            </a:r>
            <a:endParaRPr lang="en-US" b="1" dirty="0">
              <a:latin typeface="Papyrus" panose="03070502060502030205" pitchFamily="66" charset="0"/>
            </a:endParaRPr>
          </a:p>
        </p:txBody>
      </p:sp>
      <p:sp>
        <p:nvSpPr>
          <p:cNvPr id="3" name="Content Placeholder 2"/>
          <p:cNvSpPr>
            <a:spLocks noGrp="1"/>
          </p:cNvSpPr>
          <p:nvPr>
            <p:ph idx="1"/>
          </p:nvPr>
        </p:nvSpPr>
        <p:spPr>
          <a:xfrm>
            <a:off x="609600" y="1600201"/>
            <a:ext cx="6604000" cy="4525963"/>
          </a:xfrm>
        </p:spPr>
        <p:txBody>
          <a:bodyPr/>
          <a:lstStyle/>
          <a:p>
            <a:r>
              <a:rPr lang="en-US" sz="2000" b="1" dirty="0" smtClean="0">
                <a:solidFill>
                  <a:srgbClr val="CEBA41"/>
                </a:solidFill>
                <a:latin typeface="Papyrus" panose="03070502060502030205" pitchFamily="66" charset="0"/>
              </a:rPr>
              <a:t>New England </a:t>
            </a:r>
            <a:r>
              <a:rPr lang="en-US" sz="2000" b="1" dirty="0">
                <a:solidFill>
                  <a:srgbClr val="CEBA41"/>
                </a:solidFill>
                <a:latin typeface="Papyrus" panose="03070502060502030205" pitchFamily="66" charset="0"/>
              </a:rPr>
              <a:t>Colonies- </a:t>
            </a:r>
            <a:r>
              <a:rPr lang="en-US" sz="2000" dirty="0">
                <a:latin typeface="Papyrus" panose="03070502060502030205" pitchFamily="66" charset="0"/>
              </a:rPr>
              <a:t>C</a:t>
            </a:r>
            <a:r>
              <a:rPr lang="en-US" sz="2000" dirty="0" smtClean="0">
                <a:latin typeface="Papyrus" panose="03070502060502030205" pitchFamily="66" charset="0"/>
              </a:rPr>
              <a:t>onsisted </a:t>
            </a:r>
            <a:r>
              <a:rPr lang="en-US" sz="2000" dirty="0">
                <a:latin typeface="Papyrus" panose="03070502060502030205" pitchFamily="66" charset="0"/>
              </a:rPr>
              <a:t>of mountains, trees, rivers and poor rocky soil that was difficult to farm and unsuitable for crops. Life centered around fishing, the fur trade and commerce. </a:t>
            </a:r>
            <a:endParaRPr lang="en-US" sz="2000" dirty="0" smtClean="0">
              <a:latin typeface="Papyrus" panose="03070502060502030205" pitchFamily="66" charset="0"/>
            </a:endParaRPr>
          </a:p>
          <a:p>
            <a:r>
              <a:rPr lang="en-US" sz="2000" b="1" dirty="0" smtClean="0">
                <a:solidFill>
                  <a:srgbClr val="B633CD"/>
                </a:solidFill>
                <a:latin typeface="Papyrus" panose="03070502060502030205" pitchFamily="66" charset="0"/>
              </a:rPr>
              <a:t>Middle Colonies- </a:t>
            </a:r>
            <a:r>
              <a:rPr lang="en-US" sz="2000" dirty="0">
                <a:latin typeface="Papyrus" panose="03070502060502030205" pitchFamily="66" charset="0"/>
              </a:rPr>
              <a:t>The Middle colonies had fertile soil and land that was suited to </a:t>
            </a:r>
            <a:r>
              <a:rPr lang="en-US" sz="2000" dirty="0" smtClean="0">
                <a:latin typeface="Papyrus" panose="03070502060502030205" pitchFamily="66" charset="0"/>
              </a:rPr>
              <a:t>farming. </a:t>
            </a:r>
            <a:r>
              <a:rPr lang="en-US" sz="2000" dirty="0">
                <a:latin typeface="Papyrus" panose="03070502060502030205" pitchFamily="66" charset="0"/>
              </a:rPr>
              <a:t>F</a:t>
            </a:r>
            <a:r>
              <a:rPr lang="en-US" sz="2000" dirty="0" smtClean="0">
                <a:latin typeface="Papyrus" panose="03070502060502030205" pitchFamily="66" charset="0"/>
              </a:rPr>
              <a:t>ood </a:t>
            </a:r>
            <a:r>
              <a:rPr lang="en-US" sz="2000" dirty="0">
                <a:latin typeface="Papyrus" panose="03070502060502030205" pitchFamily="66" charset="0"/>
              </a:rPr>
              <a:t>producing </a:t>
            </a:r>
            <a:r>
              <a:rPr lang="en-US" sz="2000" dirty="0" smtClean="0">
                <a:latin typeface="Papyrus" panose="03070502060502030205" pitchFamily="66" charset="0"/>
              </a:rPr>
              <a:t>regions included </a:t>
            </a:r>
            <a:r>
              <a:rPr lang="en-US" sz="2000" dirty="0">
                <a:latin typeface="Papyrus" panose="03070502060502030205" pitchFamily="66" charset="0"/>
              </a:rPr>
              <a:t>corn and wheat and livestock. Their industries included the production of iron ore, lumber, textiles, furs and </a:t>
            </a:r>
            <a:r>
              <a:rPr lang="en-US" sz="2000" dirty="0" smtClean="0">
                <a:latin typeface="Papyrus" panose="03070502060502030205" pitchFamily="66" charset="0"/>
              </a:rPr>
              <a:t>shipbuilding</a:t>
            </a:r>
          </a:p>
          <a:p>
            <a:r>
              <a:rPr lang="en-US" sz="2000" b="1" dirty="0" smtClean="0">
                <a:solidFill>
                  <a:srgbClr val="4ACA30"/>
                </a:solidFill>
                <a:latin typeface="Papyrus" panose="03070502060502030205" pitchFamily="66" charset="0"/>
              </a:rPr>
              <a:t>Southern Colonies- </a:t>
            </a:r>
            <a:r>
              <a:rPr lang="en-US" sz="2000" dirty="0">
                <a:latin typeface="Papyrus" panose="03070502060502030205" pitchFamily="66" charset="0"/>
              </a:rPr>
              <a:t>The warm climate of the South made it possible to grow crops throughout the year and was ideally suited for Plantations. The plantations produced 'cash crops' of tobacco, cotton, rice and indigo (dye) and this type of agriculture system was based on Slave </a:t>
            </a:r>
            <a:r>
              <a:rPr lang="en-US" sz="2000" dirty="0" smtClean="0">
                <a:latin typeface="Papyrus" panose="03070502060502030205" pitchFamily="66" charset="0"/>
              </a:rPr>
              <a:t>Plantations.</a:t>
            </a:r>
            <a:br>
              <a:rPr lang="en-US" sz="2000" dirty="0" smtClean="0">
                <a:latin typeface="Papyrus" panose="03070502060502030205" pitchFamily="66" charset="0"/>
              </a:rPr>
            </a:br>
            <a:endParaRPr lang="en-US" sz="2000" dirty="0">
              <a:latin typeface="Papyrus" panose="03070502060502030205"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633" y="1115292"/>
            <a:ext cx="3943349" cy="5257799"/>
          </a:xfrm>
          <a:prstGeom prst="rect">
            <a:avLst/>
          </a:prstGeom>
        </p:spPr>
      </p:pic>
    </p:spTree>
    <p:extLst>
      <p:ext uri="{BB962C8B-B14F-4D97-AF65-F5344CB8AC3E}">
        <p14:creationId xmlns:p14="http://schemas.microsoft.com/office/powerpoint/2010/main" val="25520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latin typeface="Footlight MT Light" panose="0204060206030A020304" pitchFamily="18" charset="0"/>
              </a:rPr>
              <a:t>Recap of the first English Colonies</a:t>
            </a:r>
          </a:p>
        </p:txBody>
      </p:sp>
      <p:sp>
        <p:nvSpPr>
          <p:cNvPr id="41987" name="Content Placeholder 2"/>
          <p:cNvSpPr>
            <a:spLocks noGrp="1"/>
          </p:cNvSpPr>
          <p:nvPr>
            <p:ph idx="1"/>
          </p:nvPr>
        </p:nvSpPr>
        <p:spPr>
          <a:xfrm>
            <a:off x="1981200" y="1600200"/>
            <a:ext cx="8458200" cy="3276600"/>
          </a:xfrm>
        </p:spPr>
        <p:txBody>
          <a:bodyPr/>
          <a:lstStyle/>
          <a:p>
            <a:r>
              <a:rPr lang="en-US" altLang="en-US" smtClean="0">
                <a:latin typeface="Footlight MT Light" panose="0204060206030A020304" pitchFamily="18" charset="0"/>
              </a:rPr>
              <a:t>Roanoke- 1</a:t>
            </a:r>
            <a:r>
              <a:rPr lang="en-US" altLang="en-US" baseline="30000" smtClean="0">
                <a:latin typeface="Footlight MT Light" panose="0204060206030A020304" pitchFamily="18" charset="0"/>
              </a:rPr>
              <a:t>st</a:t>
            </a:r>
            <a:r>
              <a:rPr lang="en-US" altLang="en-US" smtClean="0">
                <a:latin typeface="Footlight MT Light" panose="0204060206030A020304" pitchFamily="18" charset="0"/>
              </a:rPr>
              <a:t> attempt at an English colony in America. Failure and mystery</a:t>
            </a:r>
          </a:p>
          <a:p>
            <a:r>
              <a:rPr lang="en-US" altLang="en-US" smtClean="0">
                <a:latin typeface="Footlight MT Light" panose="0204060206030A020304" pitchFamily="18" charset="0"/>
              </a:rPr>
              <a:t>Jamestown-1</a:t>
            </a:r>
            <a:r>
              <a:rPr lang="en-US" altLang="en-US" baseline="30000" smtClean="0">
                <a:latin typeface="Footlight MT Light" panose="0204060206030A020304" pitchFamily="18" charset="0"/>
              </a:rPr>
              <a:t>st</a:t>
            </a:r>
            <a:r>
              <a:rPr lang="en-US" altLang="en-US" smtClean="0">
                <a:latin typeface="Footlight MT Light" panose="0204060206030A020304" pitchFamily="18" charset="0"/>
              </a:rPr>
              <a:t> successful English colony (in Virginia)</a:t>
            </a:r>
          </a:p>
          <a:p>
            <a:r>
              <a:rPr lang="en-US" altLang="en-US" smtClean="0">
                <a:latin typeface="Footlight MT Light" panose="0204060206030A020304" pitchFamily="18" charset="0"/>
              </a:rPr>
              <a:t>Plymouth-2</a:t>
            </a:r>
            <a:r>
              <a:rPr lang="en-US" altLang="en-US" baseline="30000" smtClean="0">
                <a:latin typeface="Footlight MT Light" panose="0204060206030A020304" pitchFamily="18" charset="0"/>
              </a:rPr>
              <a:t>nd</a:t>
            </a:r>
            <a:r>
              <a:rPr lang="en-US" altLang="en-US" smtClean="0">
                <a:latin typeface="Footlight MT Light" panose="0204060206030A020304" pitchFamily="18" charset="0"/>
              </a:rPr>
              <a:t> successful English colony (in New England)</a:t>
            </a:r>
          </a:p>
        </p:txBody>
      </p:sp>
      <p:graphicFrame>
        <p:nvGraphicFramePr>
          <p:cNvPr id="41988" name="Object 3"/>
          <p:cNvGraphicFramePr>
            <a:graphicFrameLocks noChangeAspect="1"/>
          </p:cNvGraphicFramePr>
          <p:nvPr/>
        </p:nvGraphicFramePr>
        <p:xfrm>
          <a:off x="5638800" y="4419600"/>
          <a:ext cx="4419600" cy="2222500"/>
        </p:xfrm>
        <a:graphic>
          <a:graphicData uri="http://schemas.openxmlformats.org/presentationml/2006/ole">
            <mc:AlternateContent xmlns:mc="http://schemas.openxmlformats.org/markup-compatibility/2006">
              <mc:Choice xmlns:v="urn:schemas-microsoft-com:vml" Requires="v">
                <p:oleObj spid="_x0000_s11272" name="Bitmap Image" r:id="rId3" imgW="5229955" imgH="4057143" progId="PBrush">
                  <p:embed/>
                </p:oleObj>
              </mc:Choice>
              <mc:Fallback>
                <p:oleObj name="Bitmap Image" r:id="rId3" imgW="5229955" imgH="4057143"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419600"/>
                        <a:ext cx="4419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739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chemeClr val="tx2">
                    <a:lumMod val="75000"/>
                  </a:schemeClr>
                </a:solidFill>
                <a:latin typeface="Footlight MT Light" panose="0204060206030A020304" pitchFamily="18" charset="0"/>
              </a:rPr>
              <a:t>The French</a:t>
            </a:r>
            <a:endParaRPr lang="en-US" sz="6000" dirty="0">
              <a:solidFill>
                <a:schemeClr val="tx2">
                  <a:lumMod val="75000"/>
                </a:schemeClr>
              </a:solidFill>
              <a:latin typeface="Footlight MT Light" panose="0204060206030A020304" pitchFamily="18" charset="0"/>
            </a:endParaRPr>
          </a:p>
        </p:txBody>
      </p:sp>
      <p:sp>
        <p:nvSpPr>
          <p:cNvPr id="3" name="Content Placeholder 2"/>
          <p:cNvSpPr>
            <a:spLocks noGrp="1"/>
          </p:cNvSpPr>
          <p:nvPr>
            <p:ph sz="half" idx="1"/>
          </p:nvPr>
        </p:nvSpPr>
        <p:spPr>
          <a:xfrm>
            <a:off x="177799" y="1600201"/>
            <a:ext cx="7747001" cy="4525964"/>
          </a:xfrm>
        </p:spPr>
        <p:txBody>
          <a:bodyPr/>
          <a:lstStyle/>
          <a:p>
            <a:pPr lvl="1">
              <a:lnSpc>
                <a:spcPct val="90000"/>
              </a:lnSpc>
              <a:buFont typeface="Arial" panose="020B0604020202020204" pitchFamily="34" charset="0"/>
              <a:buChar char="•"/>
            </a:pPr>
            <a:r>
              <a:rPr lang="en-US" altLang="en-US" sz="2800" dirty="0" smtClean="0">
                <a:latin typeface="Footlight MT Light" panose="0204060206030A020304" pitchFamily="18" charset="0"/>
              </a:rPr>
              <a:t>Didn’t take the land, mostly traded with the Native Americans</a:t>
            </a:r>
          </a:p>
          <a:p>
            <a:pPr lvl="1">
              <a:lnSpc>
                <a:spcPct val="90000"/>
              </a:lnSpc>
              <a:buFont typeface="Arial" panose="020B0604020202020204" pitchFamily="34" charset="0"/>
              <a:buChar char="•"/>
            </a:pPr>
            <a:r>
              <a:rPr lang="en-US" altLang="en-US" sz="2800" dirty="0" smtClean="0">
                <a:latin typeface="Footlight MT Light" panose="0204060206030A020304" pitchFamily="18" charset="0"/>
              </a:rPr>
              <a:t>Fur trappers</a:t>
            </a:r>
          </a:p>
          <a:p>
            <a:pPr lvl="1">
              <a:lnSpc>
                <a:spcPct val="90000"/>
              </a:lnSpc>
              <a:buFont typeface="Arial" panose="020B0604020202020204" pitchFamily="34" charset="0"/>
              <a:buChar char="•"/>
            </a:pPr>
            <a:r>
              <a:rPr lang="en-US" altLang="en-US" sz="2800" dirty="0" smtClean="0">
                <a:latin typeface="Footlight MT Light" panose="0204060206030A020304" pitchFamily="18" charset="0"/>
              </a:rPr>
              <a:t>Many French joined life with the Native Americans</a:t>
            </a:r>
          </a:p>
          <a:p>
            <a:pPr lvl="1">
              <a:lnSpc>
                <a:spcPct val="90000"/>
              </a:lnSpc>
              <a:buFont typeface="Arial" panose="020B0604020202020204" pitchFamily="34" charset="0"/>
              <a:buChar char="•"/>
            </a:pPr>
            <a:r>
              <a:rPr lang="en-US" altLang="en-US" sz="2800" dirty="0" smtClean="0">
                <a:latin typeface="Footlight MT Light" panose="0204060206030A020304" pitchFamily="18" charset="0"/>
              </a:rPr>
              <a:t>Supported by the King of France</a:t>
            </a:r>
          </a:p>
          <a:p>
            <a:pPr lvl="1">
              <a:lnSpc>
                <a:spcPct val="90000"/>
              </a:lnSpc>
              <a:buFont typeface="Arial" panose="020B0604020202020204" pitchFamily="34" charset="0"/>
              <a:buChar char="•"/>
            </a:pPr>
            <a:r>
              <a:rPr lang="en-US" altLang="en-US" sz="2800" dirty="0" smtClean="0">
                <a:latin typeface="Footlight MT Light" panose="0204060206030A020304" pitchFamily="18" charset="0"/>
              </a:rPr>
              <a:t>Originally didn’t want colonies, but followed the lead of the British</a:t>
            </a:r>
          </a:p>
          <a:p>
            <a:pPr lvl="1">
              <a:lnSpc>
                <a:spcPct val="90000"/>
              </a:lnSpc>
              <a:buFont typeface="Arial" panose="020B0604020202020204" pitchFamily="34" charset="0"/>
              <a:buChar char="•"/>
            </a:pPr>
            <a:r>
              <a:rPr lang="en-US" altLang="en-US" sz="2800" dirty="0" smtClean="0">
                <a:latin typeface="Footlight MT Light" panose="0204060206030A020304" pitchFamily="18" charset="0"/>
              </a:rPr>
              <a:t>Where: Canada, Mississippi Valley</a:t>
            </a:r>
          </a:p>
          <a:p>
            <a:pPr lvl="1">
              <a:lnSpc>
                <a:spcPct val="90000"/>
              </a:lnSpc>
              <a:buFont typeface="Arial" panose="020B0604020202020204" pitchFamily="34" charset="0"/>
              <a:buChar char="•"/>
            </a:pPr>
            <a:r>
              <a:rPr lang="en-US" altLang="en-US" sz="2800" dirty="0" smtClean="0">
                <a:latin typeface="Footlight MT Light" panose="0204060206030A020304" pitchFamily="18" charset="0"/>
              </a:rPr>
              <a:t>Important people: Louis Joliet, Jacques Marquette, Robert </a:t>
            </a:r>
            <a:r>
              <a:rPr lang="en-US" altLang="en-US" sz="2800" dirty="0" err="1" smtClean="0">
                <a:latin typeface="Footlight MT Light" panose="0204060206030A020304" pitchFamily="18" charset="0"/>
              </a:rPr>
              <a:t>Cavelier</a:t>
            </a:r>
            <a:r>
              <a:rPr lang="en-US" altLang="en-US" sz="2800" dirty="0" smtClean="0">
                <a:latin typeface="Footlight MT Light" panose="0204060206030A020304" pitchFamily="18" charset="0"/>
              </a:rPr>
              <a:t> </a:t>
            </a:r>
            <a:r>
              <a:rPr lang="en-US" altLang="en-US" sz="2800" dirty="0" err="1" smtClean="0">
                <a:latin typeface="Footlight MT Light" panose="0204060206030A020304" pitchFamily="18" charset="0"/>
              </a:rPr>
              <a:t>Sieur</a:t>
            </a:r>
            <a:r>
              <a:rPr lang="en-US" altLang="en-US" sz="2800" dirty="0" smtClean="0">
                <a:latin typeface="Footlight MT Light" panose="0204060206030A020304" pitchFamily="18" charset="0"/>
              </a:rPr>
              <a:t> de La Salle</a:t>
            </a:r>
          </a:p>
          <a:p>
            <a:pPr lvl="1">
              <a:lnSpc>
                <a:spcPct val="90000"/>
              </a:lnSpc>
              <a:buFont typeface="Arial" panose="020B0604020202020204" pitchFamily="34" charset="0"/>
              <a:buChar char="•"/>
            </a:pPr>
            <a:endParaRPr lang="en-US" altLang="en-US" sz="2800" dirty="0" smtClean="0">
              <a:latin typeface="Footlight MT Light" panose="0204060206030A020304" pitchFamily="18" charset="0"/>
            </a:endParaRPr>
          </a:p>
          <a:p>
            <a:endParaRPr lang="en-US" sz="3600" dirty="0">
              <a:latin typeface="Footlight MT Light" panose="0204060206030A020304" pitchFamily="18"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10935" y="1600202"/>
            <a:ext cx="3071465" cy="4525963"/>
          </a:xfrm>
        </p:spPr>
      </p:pic>
    </p:spTree>
    <p:extLst>
      <p:ext uri="{BB962C8B-B14F-4D97-AF65-F5344CB8AC3E}">
        <p14:creationId xmlns:p14="http://schemas.microsoft.com/office/powerpoint/2010/main" val="126324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786AD"/>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3112" y="8502"/>
            <a:ext cx="5907088" cy="6849498"/>
          </a:xfrm>
        </p:spPr>
      </p:pic>
    </p:spTree>
    <p:extLst>
      <p:ext uri="{BB962C8B-B14F-4D97-AF65-F5344CB8AC3E}">
        <p14:creationId xmlns:p14="http://schemas.microsoft.com/office/powerpoint/2010/main" val="392360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C9B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12" y="355600"/>
            <a:ext cx="10515600" cy="1325563"/>
          </a:xfrm>
        </p:spPr>
        <p:txBody>
          <a:bodyPr>
            <a:normAutofit/>
          </a:bodyPr>
          <a:lstStyle/>
          <a:p>
            <a:r>
              <a:rPr lang="en-US" sz="5400" b="1" dirty="0" smtClean="0">
                <a:solidFill>
                  <a:srgbClr val="7E1432"/>
                </a:solidFill>
                <a:latin typeface="Kristen ITC" panose="03050502040202030202" pitchFamily="66" charset="0"/>
              </a:rPr>
              <a:t>Painting Analysis</a:t>
            </a:r>
            <a:endParaRPr lang="en-US" sz="5400" b="1" dirty="0">
              <a:solidFill>
                <a:srgbClr val="7E1432"/>
              </a:solidFill>
              <a:latin typeface="Kristen ITC" panose="03050502040202030202" pitchFamily="66" charset="0"/>
            </a:endParaRPr>
          </a:p>
        </p:txBody>
      </p:sp>
      <p:sp>
        <p:nvSpPr>
          <p:cNvPr id="9" name="Content Placeholder 8"/>
          <p:cNvSpPr>
            <a:spLocks noGrp="1"/>
          </p:cNvSpPr>
          <p:nvPr>
            <p:ph sz="half" idx="1"/>
          </p:nvPr>
        </p:nvSpPr>
        <p:spPr>
          <a:xfrm>
            <a:off x="429207" y="1677194"/>
            <a:ext cx="7800393" cy="4351338"/>
          </a:xfrm>
        </p:spPr>
        <p:txBody>
          <a:bodyPr>
            <a:noAutofit/>
          </a:bodyPr>
          <a:lstStyle/>
          <a:p>
            <a:pPr marL="1200150" lvl="1" indent="-742950">
              <a:buFont typeface="+mj-lt"/>
              <a:buAutoNum type="arabicPeriod"/>
            </a:pPr>
            <a:r>
              <a:rPr lang="en-US" sz="2800" dirty="0" smtClean="0">
                <a:solidFill>
                  <a:srgbClr val="7E1432"/>
                </a:solidFill>
                <a:latin typeface="Kristen ITC" panose="03050502040202030202" pitchFamily="66" charset="0"/>
              </a:rPr>
              <a:t>What </a:t>
            </a:r>
            <a:r>
              <a:rPr lang="en-US" sz="2800" dirty="0" smtClean="0">
                <a:solidFill>
                  <a:srgbClr val="7E1432"/>
                </a:solidFill>
                <a:latin typeface="Kristen ITC" panose="03050502040202030202" pitchFamily="66" charset="0"/>
              </a:rPr>
              <a:t>were common subjects of White’s paintings?</a:t>
            </a:r>
          </a:p>
          <a:p>
            <a:pPr marL="1200150" lvl="1" indent="-742950">
              <a:buFont typeface="+mj-lt"/>
              <a:buAutoNum type="arabicPeriod"/>
            </a:pPr>
            <a:r>
              <a:rPr lang="en-US" sz="2800" dirty="0" smtClean="0">
                <a:solidFill>
                  <a:srgbClr val="7E1432"/>
                </a:solidFill>
                <a:latin typeface="Kristen ITC" panose="03050502040202030202" pitchFamily="66" charset="0"/>
              </a:rPr>
              <a:t>Based on the paintings, what attitude did the colonist have towards the indigenous people?</a:t>
            </a:r>
          </a:p>
          <a:p>
            <a:pPr marL="1200150" lvl="1" indent="-742950">
              <a:buFont typeface="+mj-lt"/>
              <a:buAutoNum type="arabicPeriod"/>
            </a:pPr>
            <a:r>
              <a:rPr lang="en-US" sz="2800" dirty="0" smtClean="0">
                <a:solidFill>
                  <a:srgbClr val="7E1432"/>
                </a:solidFill>
                <a:latin typeface="Kristen ITC" panose="03050502040202030202" pitchFamily="66" charset="0"/>
              </a:rPr>
              <a:t>What impact would these paintings have had on Europeans?</a:t>
            </a:r>
          </a:p>
          <a:p>
            <a:pPr marL="1200150" lvl="1" indent="-742950">
              <a:buFont typeface="+mj-lt"/>
              <a:buAutoNum type="arabicPeriod"/>
            </a:pPr>
            <a:r>
              <a:rPr lang="en-US" sz="2800" dirty="0" smtClean="0">
                <a:solidFill>
                  <a:srgbClr val="7E1432"/>
                </a:solidFill>
                <a:latin typeface="Kristen ITC" panose="03050502040202030202" pitchFamily="66" charset="0"/>
              </a:rPr>
              <a:t>Are paintings considered primary sources? Why what can we learn from them?</a:t>
            </a:r>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727" t="2198" r="2598" b="2548"/>
          <a:stretch/>
        </p:blipFill>
        <p:spPr>
          <a:xfrm>
            <a:off x="8229600" y="771525"/>
            <a:ext cx="3057525" cy="5429250"/>
          </a:xfrm>
          <a:prstGeom prst="rect">
            <a:avLst/>
          </a:prstGeom>
          <a:effectLst>
            <a:softEdge rad="203200"/>
          </a:effectLst>
        </p:spPr>
      </p:pic>
    </p:spTree>
    <p:extLst>
      <p:ext uri="{BB962C8B-B14F-4D97-AF65-F5344CB8AC3E}">
        <p14:creationId xmlns:p14="http://schemas.microsoft.com/office/powerpoint/2010/main" val="9810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1707"/>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101436" y="225504"/>
            <a:ext cx="10415031" cy="1107996"/>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6600" b="1" dirty="0" smtClean="0">
                <a:solidFill>
                  <a:prstClr val="white"/>
                </a:solidFill>
                <a:effectLst>
                  <a:outerShdw blurRad="38100" dist="38100" dir="2700000" algn="tl">
                    <a:srgbClr val="000000"/>
                  </a:outerShdw>
                </a:effectLst>
                <a:latin typeface="Papyrus" pitchFamily="66" charset="0"/>
              </a:rPr>
              <a:t>The Defeat of the Spanish</a:t>
            </a:r>
            <a:endParaRPr lang="en-US" sz="6600" b="1" dirty="0">
              <a:solidFill>
                <a:prstClr val="white"/>
              </a:solidFill>
              <a:effectLst>
                <a:outerShdw blurRad="38100" dist="38100" dir="2700000" algn="tl">
                  <a:srgbClr val="000000"/>
                </a:outerShdw>
              </a:effectLst>
              <a:latin typeface="Papyrus" pitchFamily="66" charset="0"/>
            </a:endParaRPr>
          </a:p>
        </p:txBody>
      </p:sp>
      <p:sp>
        <p:nvSpPr>
          <p:cNvPr id="13315" name="Text Box 3"/>
          <p:cNvSpPr txBox="1">
            <a:spLocks noChangeArrowheads="1"/>
          </p:cNvSpPr>
          <p:nvPr/>
        </p:nvSpPr>
        <p:spPr bwMode="auto">
          <a:xfrm>
            <a:off x="1676401" y="1905001"/>
            <a:ext cx="4511675" cy="4401205"/>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en-US" sz="4000" b="1" dirty="0">
                <a:solidFill>
                  <a:prstClr val="white"/>
                </a:solidFill>
                <a:effectLst>
                  <a:outerShdw blurRad="38100" dist="38100" dir="2700000" algn="tl">
                    <a:srgbClr val="000000"/>
                  </a:outerShdw>
                </a:effectLst>
                <a:latin typeface="Papyrus" pitchFamily="28" charset="0"/>
              </a:rPr>
              <a:t>1588 – </a:t>
            </a:r>
          </a:p>
          <a:p>
            <a:pPr fontAlgn="base">
              <a:spcBef>
                <a:spcPct val="0"/>
              </a:spcBef>
              <a:spcAft>
                <a:spcPct val="0"/>
              </a:spcAft>
              <a:defRPr/>
            </a:pPr>
            <a:r>
              <a:rPr lang="en-US" sz="4000" b="1" dirty="0">
                <a:solidFill>
                  <a:prstClr val="white"/>
                </a:solidFill>
                <a:effectLst>
                  <a:outerShdw blurRad="38100" dist="38100" dir="2700000" algn="tl">
                    <a:srgbClr val="000000"/>
                  </a:outerShdw>
                </a:effectLst>
                <a:latin typeface="Papyrus" pitchFamily="28" charset="0"/>
              </a:rPr>
              <a:t>Sir Francis </a:t>
            </a:r>
          </a:p>
          <a:p>
            <a:pPr fontAlgn="base">
              <a:spcBef>
                <a:spcPct val="0"/>
              </a:spcBef>
              <a:spcAft>
                <a:spcPct val="0"/>
              </a:spcAft>
              <a:defRPr/>
            </a:pPr>
            <a:r>
              <a:rPr lang="en-US" sz="4000" b="1" dirty="0">
                <a:solidFill>
                  <a:prstClr val="white"/>
                </a:solidFill>
                <a:effectLst>
                  <a:outerShdw blurRad="38100" dist="38100" dir="2700000" algn="tl">
                    <a:srgbClr val="000000"/>
                  </a:outerShdw>
                </a:effectLst>
                <a:latin typeface="Papyrus" pitchFamily="28" charset="0"/>
              </a:rPr>
              <a:t>Drake </a:t>
            </a:r>
          </a:p>
          <a:p>
            <a:pPr fontAlgn="base">
              <a:spcBef>
                <a:spcPct val="0"/>
              </a:spcBef>
              <a:spcAft>
                <a:spcPct val="0"/>
              </a:spcAft>
              <a:defRPr/>
            </a:pPr>
            <a:r>
              <a:rPr lang="en-US" sz="4000" b="1" dirty="0">
                <a:solidFill>
                  <a:prstClr val="white"/>
                </a:solidFill>
                <a:effectLst>
                  <a:outerShdw blurRad="38100" dist="38100" dir="2700000" algn="tl">
                    <a:srgbClr val="000000"/>
                  </a:outerShdw>
                </a:effectLst>
                <a:latin typeface="Papyrus" pitchFamily="28" charset="0"/>
              </a:rPr>
              <a:t>(England)</a:t>
            </a:r>
          </a:p>
          <a:p>
            <a:pPr fontAlgn="base">
              <a:spcBef>
                <a:spcPct val="0"/>
              </a:spcBef>
              <a:spcAft>
                <a:spcPct val="0"/>
              </a:spcAft>
              <a:defRPr/>
            </a:pPr>
            <a:r>
              <a:rPr lang="en-US" sz="4000" b="1" dirty="0">
                <a:solidFill>
                  <a:prstClr val="white"/>
                </a:solidFill>
                <a:effectLst>
                  <a:outerShdw blurRad="38100" dist="38100" dir="2700000" algn="tl">
                    <a:srgbClr val="000000"/>
                  </a:outerShdw>
                </a:effectLst>
                <a:latin typeface="Papyrus" pitchFamily="28" charset="0"/>
              </a:rPr>
              <a:t> </a:t>
            </a:r>
            <a:r>
              <a:rPr lang="en-US" sz="4000" b="1" dirty="0" smtClean="0">
                <a:solidFill>
                  <a:prstClr val="white"/>
                </a:solidFill>
                <a:effectLst>
                  <a:outerShdw blurRad="38100" dist="38100" dir="2700000" algn="tl">
                    <a:srgbClr val="000000"/>
                  </a:outerShdw>
                </a:effectLst>
                <a:latin typeface="Papyrus" pitchFamily="28" charset="0"/>
              </a:rPr>
              <a:t>lead the defeat of </a:t>
            </a:r>
            <a:r>
              <a:rPr lang="en-US" sz="4000" b="1" dirty="0">
                <a:solidFill>
                  <a:prstClr val="white"/>
                </a:solidFill>
                <a:effectLst>
                  <a:outerShdw blurRad="38100" dist="38100" dir="2700000" algn="tl">
                    <a:srgbClr val="000000"/>
                  </a:outerShdw>
                </a:effectLst>
                <a:latin typeface="Papyrus" pitchFamily="28" charset="0"/>
              </a:rPr>
              <a:t>the Spanish Armada</a:t>
            </a:r>
          </a:p>
        </p:txBody>
      </p:sp>
      <p:pic>
        <p:nvPicPr>
          <p:cNvPr id="13322" name="Picture 10" descr="Photograph:Sir Francis Drake, oil on panel, after an engraving attributed to Jodocus Hondius, c. 1583; in the National Portrait Gallery,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076" y="1551709"/>
            <a:ext cx="45148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53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1000" fill="hold"/>
                                        <p:tgtEl>
                                          <p:spTgt spid="13315"/>
                                        </p:tgtEl>
                                        <p:attrNameLst>
                                          <p:attrName>ppt_x</p:attrName>
                                        </p:attrNameLst>
                                      </p:cBhvr>
                                      <p:tavLst>
                                        <p:tav tm="0">
                                          <p:val>
                                            <p:strVal val="0-#ppt_w/2"/>
                                          </p:val>
                                        </p:tav>
                                        <p:tav tm="100000">
                                          <p:val>
                                            <p:strVal val="#ppt_x"/>
                                          </p:val>
                                        </p:tav>
                                      </p:tavLst>
                                    </p:anim>
                                    <p:anim calcmode="lin" valueType="num">
                                      <p:cBhvr additive="base">
                                        <p:cTn id="8" dur="1000" fill="hold"/>
                                        <p:tgtEl>
                                          <p:spTgt spid="1331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3322"/>
                                        </p:tgtEl>
                                        <p:attrNameLst>
                                          <p:attrName>style.visibility</p:attrName>
                                        </p:attrNameLst>
                                      </p:cBhvr>
                                      <p:to>
                                        <p:strVal val="visible"/>
                                      </p:to>
                                    </p:set>
                                    <p:animEffect transition="in" filter="fade">
                                      <p:cBhvr>
                                        <p:cTn id="11" dur="2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1707"/>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27909" y="220766"/>
            <a:ext cx="8553945" cy="92333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5400" b="1" dirty="0" smtClean="0">
                <a:solidFill>
                  <a:prstClr val="white"/>
                </a:solidFill>
                <a:effectLst>
                  <a:outerShdw blurRad="38100" dist="38100" dir="2700000" algn="tl">
                    <a:srgbClr val="000000"/>
                  </a:outerShdw>
                </a:effectLst>
                <a:latin typeface="Papyrus" pitchFamily="66" charset="0"/>
              </a:rPr>
              <a:t>The Defeat of the Spanish</a:t>
            </a:r>
            <a:endParaRPr lang="en-US" sz="5400" b="1" dirty="0">
              <a:solidFill>
                <a:prstClr val="white"/>
              </a:solidFill>
              <a:effectLst>
                <a:outerShdw blurRad="38100" dist="38100" dir="2700000" algn="tl">
                  <a:srgbClr val="000000"/>
                </a:outerShdw>
              </a:effectLst>
              <a:latin typeface="Papyrus" pitchFamily="66" charset="0"/>
            </a:endParaRPr>
          </a:p>
        </p:txBody>
      </p:sp>
      <p:sp>
        <p:nvSpPr>
          <p:cNvPr id="13315" name="Text Box 3"/>
          <p:cNvSpPr txBox="1">
            <a:spLocks noChangeArrowheads="1"/>
          </p:cNvSpPr>
          <p:nvPr/>
        </p:nvSpPr>
        <p:spPr bwMode="auto">
          <a:xfrm>
            <a:off x="0" y="1260764"/>
            <a:ext cx="7481455" cy="6212789"/>
          </a:xfrm>
          <a:prstGeom prst="rect">
            <a:avLst/>
          </a:prstGeom>
          <a:noFill/>
          <a:ln w="9525" algn="ctr">
            <a:noFill/>
            <a:miter lim="800000"/>
            <a:headEnd/>
            <a:tailEnd/>
          </a:ln>
          <a:effectLst/>
        </p:spPr>
        <p:txBody>
          <a:bodyPr wrap="square">
            <a:spAutoFit/>
          </a:bodyPr>
          <a:lstStyle/>
          <a:p>
            <a:pPr marL="285750" indent="-285750">
              <a:buFont typeface="Arial" panose="020B0604020202020204" pitchFamily="34" charset="0"/>
              <a:buChar char="•"/>
            </a:pPr>
            <a:r>
              <a:rPr lang="en-US" sz="2000" dirty="0">
                <a:solidFill>
                  <a:schemeClr val="bg1"/>
                </a:solidFill>
                <a:latin typeface="Papyrus" panose="03070502060502030205" pitchFamily="66" charset="0"/>
              </a:rPr>
              <a:t>In the late 1580s, English raids against Spanish commerce and Queen Elizabeth I’s support of the Dutch rebels in the Spanish Netherlands led King Philip II of Spain to plan the conquest of England. </a:t>
            </a:r>
            <a:endParaRPr lang="en-US" sz="2000" dirty="0" smtClean="0">
              <a:solidFill>
                <a:schemeClr val="bg1"/>
              </a:solidFill>
              <a:latin typeface="Papyrus" panose="03070502060502030205" pitchFamily="66" charset="0"/>
            </a:endParaRPr>
          </a:p>
          <a:p>
            <a:pPr marL="285750" indent="-285750">
              <a:buFont typeface="Arial" panose="020B0604020202020204" pitchFamily="34" charset="0"/>
              <a:buChar char="•"/>
            </a:pPr>
            <a:r>
              <a:rPr lang="en-US" sz="2000" dirty="0" smtClean="0">
                <a:solidFill>
                  <a:schemeClr val="bg1"/>
                </a:solidFill>
                <a:latin typeface="Papyrus" panose="03070502060502030205" pitchFamily="66" charset="0"/>
              </a:rPr>
              <a:t>Supported by Pope who hoped to bring England back to Catholicism.</a:t>
            </a:r>
            <a:endParaRPr lang="en-US" sz="2000" dirty="0">
              <a:solidFill>
                <a:schemeClr val="bg1"/>
              </a:solidFill>
              <a:latin typeface="Papyrus" panose="03070502060502030205" pitchFamily="66" charset="0"/>
            </a:endParaRPr>
          </a:p>
          <a:p>
            <a:pPr marL="285750" indent="-285750">
              <a:buFont typeface="Arial" panose="020B0604020202020204" pitchFamily="34" charset="0"/>
              <a:buChar char="•"/>
            </a:pPr>
            <a:r>
              <a:rPr lang="en-US" sz="2000" dirty="0">
                <a:solidFill>
                  <a:schemeClr val="bg1"/>
                </a:solidFill>
                <a:latin typeface="Papyrus" panose="03070502060502030205" pitchFamily="66" charset="0"/>
              </a:rPr>
              <a:t>Goal: Secure control of the English Channel and begin invasion of England</a:t>
            </a:r>
          </a:p>
          <a:p>
            <a:pPr marL="285750" indent="-285750">
              <a:buFont typeface="Arial" panose="020B0604020202020204" pitchFamily="34" charset="0"/>
              <a:buChar char="•"/>
            </a:pPr>
            <a:r>
              <a:rPr lang="en-US" sz="2000" dirty="0">
                <a:solidFill>
                  <a:schemeClr val="bg1"/>
                </a:solidFill>
                <a:latin typeface="Papyrus" panose="03070502060502030205" pitchFamily="66" charset="0"/>
              </a:rPr>
              <a:t>Spain’s large force of 130 ships carrying 2,500 guns, 8,000 seamen, and almost 20,000 soldiers faced may setbacks</a:t>
            </a:r>
          </a:p>
          <a:p>
            <a:pPr marL="1200150" lvl="2" indent="-285750">
              <a:buFont typeface="Arial" panose="020B0604020202020204" pitchFamily="34" charset="0"/>
              <a:buChar char="•"/>
            </a:pPr>
            <a:r>
              <a:rPr lang="en-US" sz="2000" dirty="0">
                <a:solidFill>
                  <a:schemeClr val="bg1"/>
                </a:solidFill>
                <a:latin typeface="Papyrus" panose="03070502060502030205" pitchFamily="66" charset="0"/>
              </a:rPr>
              <a:t>Raids by Sir Francis Drake slowed them down</a:t>
            </a:r>
          </a:p>
          <a:p>
            <a:pPr marL="1200150" lvl="2" indent="-285750">
              <a:buFont typeface="Arial" panose="020B0604020202020204" pitchFamily="34" charset="0"/>
              <a:buChar char="•"/>
            </a:pPr>
            <a:r>
              <a:rPr lang="en-US" sz="2000" dirty="0">
                <a:solidFill>
                  <a:schemeClr val="bg1"/>
                </a:solidFill>
                <a:latin typeface="Papyrus" panose="03070502060502030205" pitchFamily="66" charset="0"/>
              </a:rPr>
              <a:t>Storms pushed them back and caused many to wreak along the coast of Scotland and Ireland</a:t>
            </a:r>
          </a:p>
          <a:p>
            <a:pPr marL="1200150" lvl="2" indent="-285750">
              <a:buFont typeface="Arial" panose="020B0604020202020204" pitchFamily="34" charset="0"/>
              <a:buChar char="•"/>
            </a:pPr>
            <a:r>
              <a:rPr lang="en-US" sz="2000" dirty="0">
                <a:solidFill>
                  <a:schemeClr val="bg1"/>
                </a:solidFill>
                <a:latin typeface="Papyrus" panose="03070502060502030205" pitchFamily="66" charset="0"/>
              </a:rPr>
              <a:t>Lack of supplies</a:t>
            </a:r>
          </a:p>
          <a:p>
            <a:pPr marL="1200150" lvl="2" indent="-285750">
              <a:buFont typeface="Arial" panose="020B0604020202020204" pitchFamily="34" charset="0"/>
              <a:buChar char="•"/>
            </a:pPr>
            <a:r>
              <a:rPr lang="en-US" sz="2000" dirty="0">
                <a:solidFill>
                  <a:schemeClr val="bg1"/>
                </a:solidFill>
                <a:latin typeface="Papyrus" panose="03070502060502030205" pitchFamily="66" charset="0"/>
              </a:rPr>
              <a:t>The English forced them to retreat using </a:t>
            </a:r>
            <a:r>
              <a:rPr lang="en-US" sz="2000" dirty="0" smtClean="0">
                <a:solidFill>
                  <a:schemeClr val="bg1"/>
                </a:solidFill>
                <a:latin typeface="Papyrus" panose="03070502060502030205" pitchFamily="66" charset="0"/>
              </a:rPr>
              <a:t>fire ships</a:t>
            </a:r>
            <a:endParaRPr lang="en-US" sz="2000" dirty="0">
              <a:solidFill>
                <a:schemeClr val="bg1"/>
              </a:solidFill>
              <a:latin typeface="Papyrus" panose="03070502060502030205" pitchFamily="66" charset="0"/>
            </a:endParaRPr>
          </a:p>
          <a:p>
            <a:pPr marL="742950" lvl="1" indent="-285750">
              <a:buFont typeface="Arial" panose="020B0604020202020204" pitchFamily="34" charset="0"/>
              <a:buChar char="•"/>
            </a:pPr>
            <a:r>
              <a:rPr lang="en-US" sz="2000" dirty="0">
                <a:solidFill>
                  <a:schemeClr val="bg1"/>
                </a:solidFill>
                <a:latin typeface="Papyrus" panose="03070502060502030205" pitchFamily="66" charset="0"/>
              </a:rPr>
              <a:t>Only half of Spain’s original fleet made it back to Spain</a:t>
            </a:r>
          </a:p>
          <a:p>
            <a:pPr marL="742950" lvl="1" indent="-285750">
              <a:buFont typeface="Arial" panose="020B0604020202020204" pitchFamily="34" charset="0"/>
              <a:buChar char="•"/>
            </a:pPr>
            <a:r>
              <a:rPr lang="en-US" sz="2000" dirty="0">
                <a:solidFill>
                  <a:schemeClr val="bg1"/>
                </a:solidFill>
                <a:latin typeface="Papyrus" panose="03070502060502030205" pitchFamily="66" charset="0"/>
              </a:rPr>
              <a:t>England became a dominate world power</a:t>
            </a:r>
          </a:p>
          <a:p>
            <a:pPr fontAlgn="base">
              <a:spcBef>
                <a:spcPct val="0"/>
              </a:spcBef>
              <a:spcAft>
                <a:spcPct val="0"/>
              </a:spcAft>
              <a:defRPr/>
            </a:pPr>
            <a:endParaRPr lang="en-US" sz="4400" b="1" dirty="0">
              <a:solidFill>
                <a:schemeClr val="bg1"/>
              </a:solidFill>
              <a:effectLst>
                <a:outerShdw blurRad="38100" dist="38100" dir="2700000" algn="tl">
                  <a:srgbClr val="000000"/>
                </a:outerShdw>
              </a:effectLst>
              <a:latin typeface="Papyrus" panose="03070502060502030205" pitchFamily="66" charset="0"/>
            </a:endParaRPr>
          </a:p>
        </p:txBody>
      </p:sp>
      <p:pic>
        <p:nvPicPr>
          <p:cNvPr id="13322"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81455" y="2127540"/>
            <a:ext cx="45148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82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1000" fill="hold"/>
                                        <p:tgtEl>
                                          <p:spTgt spid="13315"/>
                                        </p:tgtEl>
                                        <p:attrNameLst>
                                          <p:attrName>ppt_x</p:attrName>
                                        </p:attrNameLst>
                                      </p:cBhvr>
                                      <p:tavLst>
                                        <p:tav tm="0">
                                          <p:val>
                                            <p:strVal val="0-#ppt_w/2"/>
                                          </p:val>
                                        </p:tav>
                                        <p:tav tm="100000">
                                          <p:val>
                                            <p:strVal val="#ppt_x"/>
                                          </p:val>
                                        </p:tav>
                                      </p:tavLst>
                                    </p:anim>
                                    <p:anim calcmode="lin" valueType="num">
                                      <p:cBhvr additive="base">
                                        <p:cTn id="8" dur="1000" fill="hold"/>
                                        <p:tgtEl>
                                          <p:spTgt spid="1331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3322"/>
                                        </p:tgtEl>
                                        <p:attrNameLst>
                                          <p:attrName>style.visibility</p:attrName>
                                        </p:attrNameLst>
                                      </p:cBhvr>
                                      <p:to>
                                        <p:strVal val="visible"/>
                                      </p:to>
                                    </p:set>
                                    <p:animEffect transition="in" filter="fade">
                                      <p:cBhvr>
                                        <p:cTn id="11" dur="2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04640"/>
        </a:solidFill>
        <a:effectLst/>
      </p:bgPr>
    </p:bg>
    <p:spTree>
      <p:nvGrpSpPr>
        <p:cNvPr id="1" name=""/>
        <p:cNvGrpSpPr/>
        <p:nvPr/>
      </p:nvGrpSpPr>
      <p:grpSpPr>
        <a:xfrm>
          <a:off x="0" y="0"/>
          <a:ext cx="0" cy="0"/>
          <a:chOff x="0" y="0"/>
          <a:chExt cx="0" cy="0"/>
        </a:xfrm>
      </p:grpSpPr>
      <p:pic>
        <p:nvPicPr>
          <p:cNvPr id="12290" name="Picture 9" descr="Frobisher-Fleet-15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0"/>
          <p:cNvSpPr txBox="1">
            <a:spLocks noChangeArrowheads="1"/>
          </p:cNvSpPr>
          <p:nvPr/>
        </p:nvSpPr>
        <p:spPr bwMode="auto">
          <a:xfrm>
            <a:off x="1836058" y="5440740"/>
            <a:ext cx="9144000" cy="1754326"/>
          </a:xfrm>
          <a:prstGeom prst="rect">
            <a:avLst/>
          </a:prstGeom>
          <a:noFill/>
          <a:ln w="9525" algn="ctr">
            <a:noFill/>
            <a:miter lim="800000"/>
            <a:headEnd/>
            <a:tailEnd/>
          </a:ln>
          <a:effectLst/>
        </p:spPr>
        <p:txBody>
          <a:bodyPr wrap="square">
            <a:spAutoFit/>
          </a:bodyPr>
          <a:lstStyle/>
          <a:p>
            <a:pPr fontAlgn="base">
              <a:spcBef>
                <a:spcPct val="0"/>
              </a:spcBef>
              <a:spcAft>
                <a:spcPct val="0"/>
              </a:spcAft>
              <a:defRPr/>
            </a:pPr>
            <a:r>
              <a:rPr lang="en-US" sz="3600" b="1" dirty="0">
                <a:solidFill>
                  <a:prstClr val="white"/>
                </a:solidFill>
                <a:effectLst>
                  <a:outerShdw blurRad="38100" dist="38100" dir="2700000" algn="tl">
                    <a:srgbClr val="808080"/>
                  </a:outerShdw>
                </a:effectLst>
                <a:latin typeface="Papyrus" pitchFamily="66" charset="0"/>
              </a:rPr>
              <a:t>Opens seas for </a:t>
            </a:r>
            <a:r>
              <a:rPr lang="en-US" sz="3600" b="1" dirty="0" smtClean="0">
                <a:solidFill>
                  <a:prstClr val="white"/>
                </a:solidFill>
                <a:effectLst>
                  <a:outerShdw blurRad="38100" dist="38100" dir="2700000" algn="tl">
                    <a:srgbClr val="808080"/>
                  </a:outerShdw>
                </a:effectLst>
                <a:latin typeface="Papyrus" pitchFamily="66" charset="0"/>
              </a:rPr>
              <a:t>ENGLAND</a:t>
            </a:r>
            <a:endParaRPr lang="en-US" sz="3600" b="1" dirty="0">
              <a:solidFill>
                <a:prstClr val="white"/>
              </a:solidFill>
              <a:effectLst>
                <a:outerShdw blurRad="38100" dist="38100" dir="2700000" algn="tl">
                  <a:srgbClr val="808080"/>
                </a:outerShdw>
              </a:effectLst>
              <a:latin typeface="Papyrus" pitchFamily="66" charset="0"/>
            </a:endParaRPr>
          </a:p>
          <a:p>
            <a:pPr fontAlgn="base">
              <a:spcBef>
                <a:spcPct val="0"/>
              </a:spcBef>
              <a:spcAft>
                <a:spcPct val="0"/>
              </a:spcAft>
              <a:defRPr/>
            </a:pPr>
            <a:r>
              <a:rPr lang="en-US" sz="3600" b="1" dirty="0">
                <a:solidFill>
                  <a:prstClr val="white"/>
                </a:solidFill>
                <a:effectLst>
                  <a:outerShdw blurRad="38100" dist="38100" dir="2700000" algn="tl">
                    <a:srgbClr val="808080"/>
                  </a:outerShdw>
                </a:effectLst>
                <a:latin typeface="Papyrus" pitchFamily="66" charset="0"/>
              </a:rPr>
              <a:t>                 </a:t>
            </a:r>
            <a:r>
              <a:rPr lang="en-US" sz="3600" b="1" dirty="0" smtClean="0">
                <a:solidFill>
                  <a:prstClr val="white"/>
                </a:solidFill>
                <a:effectLst>
                  <a:outerShdw blurRad="38100" dist="38100" dir="2700000" algn="tl">
                    <a:srgbClr val="808080"/>
                  </a:outerShdw>
                </a:effectLst>
                <a:latin typeface="Papyrus" pitchFamily="66" charset="0"/>
              </a:rPr>
              <a:t>to explore and colonize </a:t>
            </a:r>
            <a:r>
              <a:rPr lang="en-US" sz="3600" b="1" dirty="0">
                <a:solidFill>
                  <a:prstClr val="white"/>
                </a:solidFill>
                <a:effectLst>
                  <a:outerShdw blurRad="38100" dist="38100" dir="2700000" algn="tl">
                    <a:srgbClr val="808080"/>
                  </a:outerShdw>
                </a:effectLst>
                <a:latin typeface="Papyrus" pitchFamily="66" charset="0"/>
              </a:rPr>
              <a:t>America</a:t>
            </a:r>
            <a:r>
              <a:rPr lang="en-US" sz="3600" b="1" dirty="0" smtClean="0">
                <a:solidFill>
                  <a:prstClr val="white"/>
                </a:solidFill>
                <a:effectLst>
                  <a:outerShdw blurRad="38100" dist="38100" dir="2700000" algn="tl">
                    <a:srgbClr val="808080"/>
                  </a:outerShdw>
                </a:effectLst>
                <a:latin typeface="Papyrus" pitchFamily="66" charset="0"/>
              </a:rPr>
              <a:t>!!!</a:t>
            </a:r>
          </a:p>
          <a:p>
            <a:pPr fontAlgn="base">
              <a:spcBef>
                <a:spcPct val="0"/>
              </a:spcBef>
              <a:spcAft>
                <a:spcPct val="0"/>
              </a:spcAft>
              <a:defRPr/>
            </a:pPr>
            <a:r>
              <a:rPr lang="en-US" sz="3600" b="1" dirty="0" smtClean="0">
                <a:solidFill>
                  <a:prstClr val="white"/>
                </a:solidFill>
                <a:effectLst>
                  <a:outerShdw blurRad="38100" dist="38100" dir="2700000" algn="tl">
                    <a:srgbClr val="808080"/>
                  </a:outerShdw>
                </a:effectLst>
                <a:latin typeface="Papyrus" pitchFamily="66" charset="0"/>
              </a:rPr>
              <a:t> </a:t>
            </a:r>
            <a:endParaRPr lang="en-US" sz="3600" b="1" dirty="0">
              <a:solidFill>
                <a:prstClr val="white"/>
              </a:solidFill>
              <a:effectLst>
                <a:outerShdw blurRad="38100" dist="38100" dir="2700000" algn="tl">
                  <a:srgbClr val="808080"/>
                </a:outerShdw>
              </a:effectLst>
              <a:latin typeface="Papyrus" pitchFamily="66" charset="0"/>
            </a:endParaRPr>
          </a:p>
        </p:txBody>
      </p:sp>
      <p:sp>
        <p:nvSpPr>
          <p:cNvPr id="16395" name="Text Box 11"/>
          <p:cNvSpPr txBox="1">
            <a:spLocks noChangeArrowheads="1"/>
          </p:cNvSpPr>
          <p:nvPr/>
        </p:nvSpPr>
        <p:spPr bwMode="auto">
          <a:xfrm>
            <a:off x="2452328" y="187405"/>
            <a:ext cx="7592143" cy="1107996"/>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6600" b="1" dirty="0">
                <a:solidFill>
                  <a:prstClr val="white"/>
                </a:solidFill>
                <a:effectLst>
                  <a:outerShdw blurRad="38100" dist="38100" dir="2700000" algn="tl">
                    <a:srgbClr val="808080"/>
                  </a:outerShdw>
                </a:effectLst>
                <a:latin typeface="Papyrus" pitchFamily="66" charset="0"/>
              </a:rPr>
              <a:t>IMPORTANT!!!  </a:t>
            </a:r>
          </a:p>
        </p:txBody>
      </p:sp>
      <p:sp>
        <p:nvSpPr>
          <p:cNvPr id="16396" name="Text Box 12"/>
          <p:cNvSpPr txBox="1">
            <a:spLocks noChangeArrowheads="1"/>
          </p:cNvSpPr>
          <p:nvPr/>
        </p:nvSpPr>
        <p:spPr bwMode="auto">
          <a:xfrm>
            <a:off x="2590800" y="1295401"/>
            <a:ext cx="7315200" cy="396875"/>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en-US" sz="2000" b="1">
                <a:solidFill>
                  <a:prstClr val="white"/>
                </a:solidFill>
                <a:effectLst>
                  <a:outerShdw blurRad="38100" dist="38100" dir="2700000" algn="tl">
                    <a:srgbClr val="808080"/>
                  </a:outerShdw>
                </a:effectLst>
                <a:latin typeface="Papyrus" pitchFamily="66" charset="0"/>
              </a:rPr>
              <a:t>Why is the defeat of the Spanish Armada so important? </a:t>
            </a:r>
          </a:p>
        </p:txBody>
      </p:sp>
    </p:spTree>
    <p:extLst>
      <p:ext uri="{BB962C8B-B14F-4D97-AF65-F5344CB8AC3E}">
        <p14:creationId xmlns:p14="http://schemas.microsoft.com/office/powerpoint/2010/main" val="3072402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6394">
                                            <p:txEl>
                                              <p:pRg st="0" end="0"/>
                                            </p:txEl>
                                          </p:spTgt>
                                        </p:tgtEl>
                                        <p:attrNameLst>
                                          <p:attrName>style.visibility</p:attrName>
                                        </p:attrNameLst>
                                      </p:cBhvr>
                                      <p:to>
                                        <p:strVal val="visible"/>
                                      </p:to>
                                    </p:set>
                                    <p:anim calcmode="lin" valueType="num">
                                      <p:cBhvr>
                                        <p:cTn id="7" dur="1000" fill="hold"/>
                                        <p:tgtEl>
                                          <p:spTgt spid="163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3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39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6394">
                                            <p:txEl>
                                              <p:pRg st="1" end="1"/>
                                            </p:txEl>
                                          </p:spTgt>
                                        </p:tgtEl>
                                        <p:attrNameLst>
                                          <p:attrName>style.visibility</p:attrName>
                                        </p:attrNameLst>
                                      </p:cBhvr>
                                      <p:to>
                                        <p:strVal val="visible"/>
                                      </p:to>
                                    </p:set>
                                    <p:anim calcmode="lin" valueType="num">
                                      <p:cBhvr>
                                        <p:cTn id="15" dur="1000" fill="hold"/>
                                        <p:tgtEl>
                                          <p:spTgt spid="1639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639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639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639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6394">
                                            <p:txEl>
                                              <p:pRg st="2" end="2"/>
                                            </p:txEl>
                                          </p:spTgt>
                                        </p:tgtEl>
                                        <p:attrNameLst>
                                          <p:attrName>style.visibility</p:attrName>
                                        </p:attrNameLst>
                                      </p:cBhvr>
                                      <p:to>
                                        <p:strVal val="visible"/>
                                      </p:to>
                                    </p:set>
                                    <p:anim calcmode="lin" valueType="num">
                                      <p:cBhvr>
                                        <p:cTn id="23" dur="1000" fill="hold"/>
                                        <p:tgtEl>
                                          <p:spTgt spid="1639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639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639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6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7" name="Picture 7" descr="sir-humphrey-gilb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905000"/>
            <a:ext cx="3643313"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p:cNvSpPr txBox="1">
            <a:spLocks noChangeArrowheads="1"/>
          </p:cNvSpPr>
          <p:nvPr/>
        </p:nvSpPr>
        <p:spPr bwMode="auto">
          <a:xfrm>
            <a:off x="2524125" y="585906"/>
            <a:ext cx="8613255" cy="1107996"/>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6600" b="1" dirty="0">
                <a:solidFill>
                  <a:prstClr val="white"/>
                </a:solidFill>
                <a:effectLst>
                  <a:outerShdw blurRad="38100" dist="38100" dir="2700000" algn="tl">
                    <a:srgbClr val="808080"/>
                  </a:outerShdw>
                </a:effectLst>
                <a:latin typeface="Papyrus" pitchFamily="66" charset="0"/>
              </a:rPr>
              <a:t>Sir Humphrey Gilbert </a:t>
            </a:r>
          </a:p>
        </p:txBody>
      </p:sp>
      <p:sp>
        <p:nvSpPr>
          <p:cNvPr id="20489" name="Text Box 9"/>
          <p:cNvSpPr txBox="1">
            <a:spLocks noChangeArrowheads="1"/>
          </p:cNvSpPr>
          <p:nvPr/>
        </p:nvSpPr>
        <p:spPr bwMode="auto">
          <a:xfrm>
            <a:off x="5257801" y="2590800"/>
            <a:ext cx="5083175" cy="2800767"/>
          </a:xfrm>
          <a:prstGeom prst="rect">
            <a:avLst/>
          </a:prstGeom>
          <a:noFill/>
          <a:ln w="9525" algn="ctr">
            <a:noFill/>
            <a:miter lim="800000"/>
            <a:headEnd/>
            <a:tailEnd/>
          </a:ln>
          <a:effectLst/>
        </p:spPr>
        <p:txBody>
          <a:bodyPr>
            <a:spAutoFit/>
          </a:bodyPr>
          <a:lstStyle/>
          <a:p>
            <a:pPr fontAlgn="base">
              <a:spcBef>
                <a:spcPct val="0"/>
              </a:spcBef>
              <a:spcAft>
                <a:spcPct val="0"/>
              </a:spcAft>
              <a:defRPr/>
            </a:pPr>
            <a:endParaRPr lang="en-US" sz="1600" b="1" dirty="0">
              <a:solidFill>
                <a:prstClr val="white"/>
              </a:solidFill>
              <a:effectLst>
                <a:outerShdw blurRad="38100" dist="38100" dir="2700000" algn="tl">
                  <a:srgbClr val="808080"/>
                </a:outerShdw>
              </a:effectLst>
              <a:latin typeface="Papyrus" pitchFamily="66" charset="0"/>
            </a:endParaRPr>
          </a:p>
          <a:p>
            <a:pPr lvl="1" fontAlgn="base">
              <a:spcBef>
                <a:spcPct val="0"/>
              </a:spcBef>
              <a:spcAft>
                <a:spcPct val="0"/>
              </a:spcAft>
              <a:defRPr/>
            </a:pPr>
            <a:r>
              <a:rPr lang="en-US" sz="4000" b="1" dirty="0">
                <a:solidFill>
                  <a:prstClr val="white"/>
                </a:solidFill>
                <a:effectLst>
                  <a:outerShdw blurRad="38100" dist="38100" dir="2700000" algn="tl">
                    <a:srgbClr val="808080"/>
                  </a:outerShdw>
                </a:effectLst>
                <a:latin typeface="Papyrus" pitchFamily="66" charset="0"/>
              </a:rPr>
              <a:t>Claimed Newfoundland for Queen Elizabeth (England) </a:t>
            </a:r>
          </a:p>
        </p:txBody>
      </p:sp>
    </p:spTree>
    <p:extLst>
      <p:ext uri="{BB962C8B-B14F-4D97-AF65-F5344CB8AC3E}">
        <p14:creationId xmlns:p14="http://schemas.microsoft.com/office/powerpoint/2010/main" val="3708789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20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2" fill="hold" nodeType="clickEffect">
                                  <p:stCondLst>
                                    <p:cond delay="0"/>
                                  </p:stCondLst>
                                  <p:childTnLst>
                                    <p:set>
                                      <p:cBhvr>
                                        <p:cTn id="11" dur="1" fill="hold">
                                          <p:stCondLst>
                                            <p:cond delay="0"/>
                                          </p:stCondLst>
                                        </p:cTn>
                                        <p:tgtEl>
                                          <p:spTgt spid="20489">
                                            <p:txEl>
                                              <p:pRg st="1" end="1"/>
                                            </p:txEl>
                                          </p:spTgt>
                                        </p:tgtEl>
                                        <p:attrNameLst>
                                          <p:attrName>style.visibility</p:attrName>
                                        </p:attrNameLst>
                                      </p:cBhvr>
                                      <p:to>
                                        <p:strVal val="visible"/>
                                      </p:to>
                                    </p:set>
                                    <p:anim calcmode="lin" valueType="num">
                                      <p:cBhvr additive="base">
                                        <p:cTn id="12" dur="1000" fill="hold"/>
                                        <p:tgtEl>
                                          <p:spTgt spid="20489">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048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5" descr="Sir Humphrey Gilbert cutting the first sod in Newfoundland in August 158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04800"/>
            <a:ext cx="4067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6172201" y="5424489"/>
            <a:ext cx="4365625" cy="1246187"/>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sz="1500" b="1" dirty="0">
                <a:solidFill>
                  <a:prstClr val="white"/>
                </a:solidFill>
                <a:effectLst>
                  <a:outerShdw blurRad="38100" dist="38100" dir="2700000" algn="tl">
                    <a:srgbClr val="808080"/>
                  </a:outerShdw>
                </a:effectLst>
                <a:latin typeface="Papyrus" pitchFamily="66" charset="0"/>
              </a:rPr>
              <a:t>Sir Humphrey Gilbert cutting the first sod in Newfoundland in August 1583.  Sir Humphrey Gilbert's British colony on Newfoundland failed partially because the colonists were more anxious to find silver mines than to plant crops. </a:t>
            </a:r>
          </a:p>
        </p:txBody>
      </p:sp>
      <p:pic>
        <p:nvPicPr>
          <p:cNvPr id="15364" name="Picture 8" descr="Newfoundland_and_Labrador_Lo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1"/>
            <a:ext cx="43434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5" name="Object 9"/>
          <p:cNvGraphicFramePr>
            <a:graphicFrameLocks noChangeAspect="1"/>
          </p:cNvGraphicFramePr>
          <p:nvPr/>
        </p:nvGraphicFramePr>
        <p:xfrm>
          <a:off x="1752600" y="4114800"/>
          <a:ext cx="4191000" cy="2590800"/>
        </p:xfrm>
        <a:graphic>
          <a:graphicData uri="http://schemas.openxmlformats.org/presentationml/2006/ole">
            <mc:AlternateContent xmlns:mc="http://schemas.openxmlformats.org/markup-compatibility/2006">
              <mc:Choice xmlns:v="urn:schemas-microsoft-com:vml" Requires="v">
                <p:oleObj spid="_x0000_s1032" name="Bitmap Image" r:id="rId5" imgW="2847619" imgH="1343212" progId="Paint.Picture">
                  <p:embed/>
                </p:oleObj>
              </mc:Choice>
              <mc:Fallback>
                <p:oleObj name="Bitmap Image" r:id="rId5" imgW="2847619" imgH="134321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14800"/>
                        <a:ext cx="4191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025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1318</Words>
  <Application>Microsoft Office PowerPoint</Application>
  <PresentationFormat>Widescreen</PresentationFormat>
  <Paragraphs>191</Paragraphs>
  <Slides>35</Slides>
  <Notes>11</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35</vt:i4>
      </vt:variant>
    </vt:vector>
  </HeadingPairs>
  <TitlesOfParts>
    <vt:vector size="54" baseType="lpstr">
      <vt:lpstr>Arial Unicode MS</vt:lpstr>
      <vt:lpstr>Arial</vt:lpstr>
      <vt:lpstr>Baskerville Old Face</vt:lpstr>
      <vt:lpstr>Calibri</vt:lpstr>
      <vt:lpstr>Calibri Light</vt:lpstr>
      <vt:lpstr>Footlight MT Light</vt:lpstr>
      <vt:lpstr>Gill Sans MT</vt:lpstr>
      <vt:lpstr>Impact</vt:lpstr>
      <vt:lpstr>Kristen ITC</vt:lpstr>
      <vt:lpstr>Papyrus</vt:lpstr>
      <vt:lpstr>Times New Roman</vt:lpstr>
      <vt:lpstr>Office Theme</vt:lpstr>
      <vt:lpstr>Default Design</vt:lpstr>
      <vt:lpstr>1_Office Theme</vt:lpstr>
      <vt:lpstr>2_Office Theme</vt:lpstr>
      <vt:lpstr>3_Office Theme</vt:lpstr>
      <vt:lpstr>4_Office Theme</vt:lpstr>
      <vt:lpstr>5_Office Theme</vt:lpstr>
      <vt:lpstr>Bitmap Image</vt:lpstr>
      <vt:lpstr>Unit #2: Colonization</vt:lpstr>
      <vt:lpstr>PowerPoint Presentation</vt:lpstr>
      <vt:lpstr>PowerPoint Presentation</vt:lpstr>
      <vt:lpstr>Painting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Joint Stock Company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Helped Jamestown Survive?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Thanksgiving</vt:lpstr>
      <vt:lpstr>The Thirteen Colonies</vt:lpstr>
      <vt:lpstr>The Thirteen Colonies</vt:lpstr>
      <vt:lpstr>Recap of the first English Colonies</vt:lpstr>
      <vt:lpstr>The French</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Colonization</dc:title>
  <dc:creator>Megan Towell</dc:creator>
  <cp:lastModifiedBy>Megan Towell</cp:lastModifiedBy>
  <cp:revision>22</cp:revision>
  <dcterms:created xsi:type="dcterms:W3CDTF">2016-08-13T19:26:09Z</dcterms:created>
  <dcterms:modified xsi:type="dcterms:W3CDTF">2016-08-16T11:21:27Z</dcterms:modified>
</cp:coreProperties>
</file>