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6" r:id="rId3"/>
    <p:sldId id="265" r:id="rId4"/>
    <p:sldId id="266" r:id="rId5"/>
    <p:sldId id="258" r:id="rId6"/>
    <p:sldId id="257" r:id="rId7"/>
    <p:sldId id="259" r:id="rId8"/>
    <p:sldId id="262" r:id="rId9"/>
    <p:sldId id="260" r:id="rId10"/>
    <p:sldId id="261" r:id="rId11"/>
    <p:sldId id="263" r:id="rId12"/>
    <p:sldId id="264"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6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8BDD23-83DC-4044-9898-D2F98C567CB7}"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91686-8D48-46F6-BE70-74AD8AC4932C}" type="slidenum">
              <a:rPr lang="en-US" smtClean="0"/>
              <a:t>‹#›</a:t>
            </a:fld>
            <a:endParaRPr lang="en-US"/>
          </a:p>
        </p:txBody>
      </p:sp>
    </p:spTree>
    <p:extLst>
      <p:ext uri="{BB962C8B-B14F-4D97-AF65-F5344CB8AC3E}">
        <p14:creationId xmlns:p14="http://schemas.microsoft.com/office/powerpoint/2010/main" val="255376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8BDD23-83DC-4044-9898-D2F98C567CB7}"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91686-8D48-46F6-BE70-74AD8AC4932C}" type="slidenum">
              <a:rPr lang="en-US" smtClean="0"/>
              <a:t>‹#›</a:t>
            </a:fld>
            <a:endParaRPr lang="en-US"/>
          </a:p>
        </p:txBody>
      </p:sp>
    </p:spTree>
    <p:extLst>
      <p:ext uri="{BB962C8B-B14F-4D97-AF65-F5344CB8AC3E}">
        <p14:creationId xmlns:p14="http://schemas.microsoft.com/office/powerpoint/2010/main" val="271474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8BDD23-83DC-4044-9898-D2F98C567CB7}"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91686-8D48-46F6-BE70-74AD8AC4932C}" type="slidenum">
              <a:rPr lang="en-US" smtClean="0"/>
              <a:t>‹#›</a:t>
            </a:fld>
            <a:endParaRPr lang="en-US"/>
          </a:p>
        </p:txBody>
      </p:sp>
    </p:spTree>
    <p:extLst>
      <p:ext uri="{BB962C8B-B14F-4D97-AF65-F5344CB8AC3E}">
        <p14:creationId xmlns:p14="http://schemas.microsoft.com/office/powerpoint/2010/main" val="208633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8BDD23-83DC-4044-9898-D2F98C567CB7}"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91686-8D48-46F6-BE70-74AD8AC4932C}" type="slidenum">
              <a:rPr lang="en-US" smtClean="0"/>
              <a:t>‹#›</a:t>
            </a:fld>
            <a:endParaRPr lang="en-US"/>
          </a:p>
        </p:txBody>
      </p:sp>
    </p:spTree>
    <p:extLst>
      <p:ext uri="{BB962C8B-B14F-4D97-AF65-F5344CB8AC3E}">
        <p14:creationId xmlns:p14="http://schemas.microsoft.com/office/powerpoint/2010/main" val="267670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8BDD23-83DC-4044-9898-D2F98C567CB7}"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91686-8D48-46F6-BE70-74AD8AC4932C}" type="slidenum">
              <a:rPr lang="en-US" smtClean="0"/>
              <a:t>‹#›</a:t>
            </a:fld>
            <a:endParaRPr lang="en-US"/>
          </a:p>
        </p:txBody>
      </p:sp>
    </p:spTree>
    <p:extLst>
      <p:ext uri="{BB962C8B-B14F-4D97-AF65-F5344CB8AC3E}">
        <p14:creationId xmlns:p14="http://schemas.microsoft.com/office/powerpoint/2010/main" val="750470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8BDD23-83DC-4044-9898-D2F98C567CB7}"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91686-8D48-46F6-BE70-74AD8AC4932C}" type="slidenum">
              <a:rPr lang="en-US" smtClean="0"/>
              <a:t>‹#›</a:t>
            </a:fld>
            <a:endParaRPr lang="en-US"/>
          </a:p>
        </p:txBody>
      </p:sp>
    </p:spTree>
    <p:extLst>
      <p:ext uri="{BB962C8B-B14F-4D97-AF65-F5344CB8AC3E}">
        <p14:creationId xmlns:p14="http://schemas.microsoft.com/office/powerpoint/2010/main" val="353384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8BDD23-83DC-4044-9898-D2F98C567CB7}" type="datetimeFigureOut">
              <a:rPr lang="en-US" smtClean="0"/>
              <a:t>3/11/2017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91686-8D48-46F6-BE70-74AD8AC4932C}" type="slidenum">
              <a:rPr lang="en-US" smtClean="0"/>
              <a:t>‹#›</a:t>
            </a:fld>
            <a:endParaRPr lang="en-US"/>
          </a:p>
        </p:txBody>
      </p:sp>
    </p:spTree>
    <p:extLst>
      <p:ext uri="{BB962C8B-B14F-4D97-AF65-F5344CB8AC3E}">
        <p14:creationId xmlns:p14="http://schemas.microsoft.com/office/powerpoint/2010/main" val="261598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8BDD23-83DC-4044-9898-D2F98C567CB7}" type="datetimeFigureOut">
              <a:rPr lang="en-US" smtClean="0"/>
              <a:t>3/11/2017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91686-8D48-46F6-BE70-74AD8AC4932C}" type="slidenum">
              <a:rPr lang="en-US" smtClean="0"/>
              <a:t>‹#›</a:t>
            </a:fld>
            <a:endParaRPr lang="en-US"/>
          </a:p>
        </p:txBody>
      </p:sp>
    </p:spTree>
    <p:extLst>
      <p:ext uri="{BB962C8B-B14F-4D97-AF65-F5344CB8AC3E}">
        <p14:creationId xmlns:p14="http://schemas.microsoft.com/office/powerpoint/2010/main" val="887439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BDD23-83DC-4044-9898-D2F98C567CB7}" type="datetimeFigureOut">
              <a:rPr lang="en-US" smtClean="0"/>
              <a:t>3/11/2017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91686-8D48-46F6-BE70-74AD8AC4932C}" type="slidenum">
              <a:rPr lang="en-US" smtClean="0"/>
              <a:t>‹#›</a:t>
            </a:fld>
            <a:endParaRPr lang="en-US"/>
          </a:p>
        </p:txBody>
      </p:sp>
    </p:spTree>
    <p:extLst>
      <p:ext uri="{BB962C8B-B14F-4D97-AF65-F5344CB8AC3E}">
        <p14:creationId xmlns:p14="http://schemas.microsoft.com/office/powerpoint/2010/main" val="159008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BDD23-83DC-4044-9898-D2F98C567CB7}"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91686-8D48-46F6-BE70-74AD8AC4932C}" type="slidenum">
              <a:rPr lang="en-US" smtClean="0"/>
              <a:t>‹#›</a:t>
            </a:fld>
            <a:endParaRPr lang="en-US"/>
          </a:p>
        </p:txBody>
      </p:sp>
    </p:spTree>
    <p:extLst>
      <p:ext uri="{BB962C8B-B14F-4D97-AF65-F5344CB8AC3E}">
        <p14:creationId xmlns:p14="http://schemas.microsoft.com/office/powerpoint/2010/main" val="172879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BDD23-83DC-4044-9898-D2F98C567CB7}"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91686-8D48-46F6-BE70-74AD8AC4932C}" type="slidenum">
              <a:rPr lang="en-US" smtClean="0"/>
              <a:t>‹#›</a:t>
            </a:fld>
            <a:endParaRPr lang="en-US"/>
          </a:p>
        </p:txBody>
      </p:sp>
    </p:spTree>
    <p:extLst>
      <p:ext uri="{BB962C8B-B14F-4D97-AF65-F5344CB8AC3E}">
        <p14:creationId xmlns:p14="http://schemas.microsoft.com/office/powerpoint/2010/main" val="2524870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BDD23-83DC-4044-9898-D2F98C567CB7}" type="datetimeFigureOut">
              <a:rPr lang="en-US" smtClean="0"/>
              <a:t>3/11/2017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91686-8D48-46F6-BE70-74AD8AC4932C}" type="slidenum">
              <a:rPr lang="en-US" smtClean="0"/>
              <a:t>‹#›</a:t>
            </a:fld>
            <a:endParaRPr lang="en-US"/>
          </a:p>
        </p:txBody>
      </p:sp>
    </p:spTree>
    <p:extLst>
      <p:ext uri="{BB962C8B-B14F-4D97-AF65-F5344CB8AC3E}">
        <p14:creationId xmlns:p14="http://schemas.microsoft.com/office/powerpoint/2010/main" val="2587750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DJB Pokey Dots" panose="02000500000000000000" pitchFamily="2" charset="0"/>
              </a:rPr>
              <a:t>Welcome!</a:t>
            </a:r>
            <a:endParaRPr lang="en-US" dirty="0">
              <a:latin typeface="DJB Pokey Dots" panose="02000500000000000000" pitchFamily="2" charset="0"/>
            </a:endParaRPr>
          </a:p>
        </p:txBody>
      </p:sp>
      <p:sp>
        <p:nvSpPr>
          <p:cNvPr id="3" name="Content Placeholder 2"/>
          <p:cNvSpPr>
            <a:spLocks noGrp="1"/>
          </p:cNvSpPr>
          <p:nvPr>
            <p:ph idx="1"/>
          </p:nvPr>
        </p:nvSpPr>
        <p:spPr/>
        <p:txBody>
          <a:bodyPr>
            <a:normAutofit/>
          </a:bodyPr>
          <a:lstStyle/>
          <a:p>
            <a:r>
              <a:rPr lang="en-US" sz="4000" dirty="0" smtClean="0">
                <a:latin typeface="Papa Bear" panose="02000603000000000000" pitchFamily="2" charset="0"/>
                <a:ea typeface="Papa Bear" panose="02000603000000000000" pitchFamily="2" charset="0"/>
              </a:rPr>
              <a:t>Please grab a copy of today’s activity off the table as you come in!</a:t>
            </a:r>
          </a:p>
          <a:p>
            <a:r>
              <a:rPr lang="en-US" sz="4000" dirty="0" smtClean="0">
                <a:latin typeface="Papa Bear" panose="02000603000000000000" pitchFamily="2" charset="0"/>
                <a:ea typeface="Papa Bear" panose="02000603000000000000" pitchFamily="2" charset="0"/>
              </a:rPr>
              <a:t>Copy down your homework</a:t>
            </a:r>
          </a:p>
          <a:p>
            <a:r>
              <a:rPr lang="en-US" sz="4000" dirty="0" smtClean="0">
                <a:latin typeface="Papa Bear" panose="02000603000000000000" pitchFamily="2" charset="0"/>
                <a:ea typeface="Papa Bear" panose="02000603000000000000" pitchFamily="2" charset="0"/>
              </a:rPr>
              <a:t>Get started on your poster!</a:t>
            </a:r>
          </a:p>
          <a:p>
            <a:endParaRPr lang="en-US" sz="4000" dirty="0">
              <a:latin typeface="Papa Bear" panose="02000603000000000000" pitchFamily="2" charset="0"/>
              <a:ea typeface="Papa Bear" panose="02000603000000000000" pitchFamily="2" charset="0"/>
            </a:endParaRPr>
          </a:p>
        </p:txBody>
      </p:sp>
    </p:spTree>
    <p:extLst>
      <p:ext uri="{BB962C8B-B14F-4D97-AF65-F5344CB8AC3E}">
        <p14:creationId xmlns:p14="http://schemas.microsoft.com/office/powerpoint/2010/main" val="2631194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a:t>As the Depression worsened and millions of urban and rural families lost their jobs and depleted their savings, they also lost their homes. Desperate for shelter, homeless citizens built shantytowns in and around cities across the nation. These camps came to be called </a:t>
            </a:r>
            <a:r>
              <a:rPr lang="en-US" sz="2400" b="1" dirty="0" err="1"/>
              <a:t>Hoovervilles</a:t>
            </a:r>
            <a:r>
              <a:rPr lang="en-US" sz="2400" dirty="0"/>
              <a:t>, after the president.</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084" y="1956149"/>
            <a:ext cx="5543105" cy="435133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8317"/>
          <a:stretch/>
        </p:blipFill>
        <p:spPr>
          <a:xfrm>
            <a:off x="6235189" y="1956149"/>
            <a:ext cx="5118611" cy="4351338"/>
          </a:xfrm>
          <a:prstGeom prst="rect">
            <a:avLst/>
          </a:prstGeom>
        </p:spPr>
      </p:pic>
      <p:sp>
        <p:nvSpPr>
          <p:cNvPr id="6" name="TextBox 5"/>
          <p:cNvSpPr txBox="1"/>
          <p:nvPr/>
        </p:nvSpPr>
        <p:spPr>
          <a:xfrm>
            <a:off x="2639289" y="6388282"/>
            <a:ext cx="1316182" cy="369332"/>
          </a:xfrm>
          <a:prstGeom prst="rect">
            <a:avLst/>
          </a:prstGeom>
          <a:noFill/>
        </p:spPr>
        <p:txBody>
          <a:bodyPr wrap="square" rtlCol="0">
            <a:spAutoFit/>
          </a:bodyPr>
          <a:lstStyle/>
          <a:p>
            <a:pPr algn="ctr"/>
            <a:r>
              <a:rPr lang="en-US" dirty="0" smtClean="0"/>
              <a:t>Image #9</a:t>
            </a:r>
            <a:endParaRPr lang="en-US" dirty="0"/>
          </a:p>
        </p:txBody>
      </p:sp>
      <p:sp>
        <p:nvSpPr>
          <p:cNvPr id="7" name="TextBox 6"/>
          <p:cNvSpPr txBox="1"/>
          <p:nvPr/>
        </p:nvSpPr>
        <p:spPr>
          <a:xfrm>
            <a:off x="8136403" y="6307487"/>
            <a:ext cx="1316182" cy="369332"/>
          </a:xfrm>
          <a:prstGeom prst="rect">
            <a:avLst/>
          </a:prstGeom>
          <a:noFill/>
        </p:spPr>
        <p:txBody>
          <a:bodyPr wrap="square" rtlCol="0">
            <a:spAutoFit/>
          </a:bodyPr>
          <a:lstStyle/>
          <a:p>
            <a:pPr algn="ctr"/>
            <a:r>
              <a:rPr lang="en-US" dirty="0" smtClean="0"/>
              <a:t>Image #10</a:t>
            </a:r>
            <a:endParaRPr lang="en-US" dirty="0"/>
          </a:p>
        </p:txBody>
      </p:sp>
    </p:spTree>
    <p:extLst>
      <p:ext uri="{BB962C8B-B14F-4D97-AF65-F5344CB8AC3E}">
        <p14:creationId xmlns:p14="http://schemas.microsoft.com/office/powerpoint/2010/main" val="51186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t>In the early 1930s prices dropped so </a:t>
            </a:r>
            <a:r>
              <a:rPr lang="en-US" sz="3200" dirty="0" smtClean="0"/>
              <a:t>low, because the demand for crops decreased drastically after the war, that </a:t>
            </a:r>
            <a:r>
              <a:rPr lang="en-US" sz="3200" dirty="0"/>
              <a:t>many farmers went bankrupt and lost their </a:t>
            </a:r>
            <a:r>
              <a:rPr lang="en-US" sz="3200" dirty="0" smtClean="0"/>
              <a:t>farms. In some cases, crops were left to rot in the fields while people around the country starved. </a:t>
            </a:r>
            <a:endParaRPr lang="en-US" sz="3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514" y="2183677"/>
            <a:ext cx="5298286" cy="3815342"/>
          </a:xfrm>
          <a:prstGeom prst="rect">
            <a:avLst/>
          </a:prstGeom>
        </p:spPr>
      </p:pic>
      <p:sp>
        <p:nvSpPr>
          <p:cNvPr id="7" name="TextBox 6"/>
          <p:cNvSpPr txBox="1"/>
          <p:nvPr/>
        </p:nvSpPr>
        <p:spPr>
          <a:xfrm>
            <a:off x="2620365" y="5999019"/>
            <a:ext cx="1316182" cy="369332"/>
          </a:xfrm>
          <a:prstGeom prst="rect">
            <a:avLst/>
          </a:prstGeom>
          <a:noFill/>
        </p:spPr>
        <p:txBody>
          <a:bodyPr wrap="square" rtlCol="0">
            <a:spAutoFit/>
          </a:bodyPr>
          <a:lstStyle/>
          <a:p>
            <a:pPr algn="ctr"/>
            <a:r>
              <a:rPr lang="en-US" dirty="0" smtClean="0"/>
              <a:t>Image #11</a:t>
            </a:r>
            <a:endParaRPr lang="en-US" dirty="0"/>
          </a:p>
        </p:txBody>
      </p:sp>
      <p:sp>
        <p:nvSpPr>
          <p:cNvPr id="8" name="TextBox 7"/>
          <p:cNvSpPr txBox="1"/>
          <p:nvPr/>
        </p:nvSpPr>
        <p:spPr>
          <a:xfrm>
            <a:off x="7709765" y="5999019"/>
            <a:ext cx="1316182" cy="369332"/>
          </a:xfrm>
          <a:prstGeom prst="rect">
            <a:avLst/>
          </a:prstGeom>
          <a:noFill/>
        </p:spPr>
        <p:txBody>
          <a:bodyPr wrap="square" rtlCol="0">
            <a:spAutoFit/>
          </a:bodyPr>
          <a:lstStyle/>
          <a:p>
            <a:pPr algn="ctr"/>
            <a:r>
              <a:rPr lang="en-US" dirty="0" smtClean="0"/>
              <a:t>Image #12</a:t>
            </a:r>
            <a:endParaRPr lang="en-US" dirty="0"/>
          </a:p>
        </p:txBody>
      </p:sp>
      <p:pic>
        <p:nvPicPr>
          <p:cNvPr id="10" name="Content Placeholder 9"/>
          <p:cNvPicPr>
            <a:picLocks noGrp="1" noChangeAspect="1"/>
          </p:cNvPicPr>
          <p:nvPr>
            <p:ph idx="1"/>
          </p:nvPr>
        </p:nvPicPr>
        <p:blipFill rotWithShape="1">
          <a:blip r:embed="rId3">
            <a:extLst>
              <a:ext uri="{28A0092B-C50C-407E-A947-70E740481C1C}">
                <a14:useLocalDpi xmlns:a14="http://schemas.microsoft.com/office/drawing/2010/main" val="0"/>
              </a:ext>
            </a:extLst>
          </a:blip>
          <a:srcRect b="5967"/>
          <a:stretch/>
        </p:blipFill>
        <p:spPr>
          <a:xfrm>
            <a:off x="838200" y="2183677"/>
            <a:ext cx="5217314" cy="3815341"/>
          </a:xfrm>
        </p:spPr>
      </p:pic>
    </p:spTree>
    <p:extLst>
      <p:ext uri="{BB962C8B-B14F-4D97-AF65-F5344CB8AC3E}">
        <p14:creationId xmlns:p14="http://schemas.microsoft.com/office/powerpoint/2010/main" val="740565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82" y="702574"/>
            <a:ext cx="11353800" cy="1577665"/>
          </a:xfrm>
        </p:spPr>
        <p:txBody>
          <a:bodyPr>
            <a:noAutofit/>
          </a:bodyPr>
          <a:lstStyle/>
          <a:p>
            <a:pPr algn="ctr"/>
            <a:r>
              <a:rPr lang="en-US" sz="2400" dirty="0"/>
              <a:t>The </a:t>
            </a:r>
            <a:r>
              <a:rPr lang="en-US" sz="2400" b="1" dirty="0"/>
              <a:t>Dust Bowl </a:t>
            </a:r>
            <a:r>
              <a:rPr lang="en-US" sz="2400" dirty="0"/>
              <a:t>was the name given to the Great Plains region devastated by drought </a:t>
            </a:r>
            <a:r>
              <a:rPr lang="en-US" sz="2400" dirty="0" smtClean="0"/>
              <a:t>in the 1930s. </a:t>
            </a:r>
            <a:r>
              <a:rPr lang="en-US" sz="2400" dirty="0"/>
              <a:t>The 150,000-square-mile </a:t>
            </a:r>
            <a:r>
              <a:rPr lang="en-US" sz="2400" dirty="0" smtClean="0"/>
              <a:t>area has </a:t>
            </a:r>
            <a:r>
              <a:rPr lang="en-US" sz="2400" dirty="0"/>
              <a:t>little rainfall, light soil, and high winds, a potentially destructive combination. When drought struck from 1934 to 1937, the soil lacked the stronger root system of grass as an anchor, so the winds easily picked up the loose topsoil and swirled it into dense dust clouds, called “black blizzards.”</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005" y="2649572"/>
            <a:ext cx="5351977" cy="355872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191" y="2649571"/>
            <a:ext cx="4752108" cy="3558723"/>
          </a:xfrm>
          <a:prstGeom prst="rect">
            <a:avLst/>
          </a:prstGeom>
          <a:ln>
            <a:solidFill>
              <a:schemeClr val="bg1"/>
            </a:solidFill>
          </a:ln>
        </p:spPr>
      </p:pic>
      <p:sp>
        <p:nvSpPr>
          <p:cNvPr id="7" name="TextBox 6"/>
          <p:cNvSpPr txBox="1"/>
          <p:nvPr/>
        </p:nvSpPr>
        <p:spPr>
          <a:xfrm>
            <a:off x="2858902" y="6208294"/>
            <a:ext cx="1316182" cy="369332"/>
          </a:xfrm>
          <a:prstGeom prst="rect">
            <a:avLst/>
          </a:prstGeom>
          <a:noFill/>
        </p:spPr>
        <p:txBody>
          <a:bodyPr wrap="square" rtlCol="0">
            <a:spAutoFit/>
          </a:bodyPr>
          <a:lstStyle/>
          <a:p>
            <a:pPr algn="ctr"/>
            <a:r>
              <a:rPr lang="en-US" dirty="0" smtClean="0"/>
              <a:t>Image #13</a:t>
            </a:r>
            <a:endParaRPr lang="en-US" dirty="0"/>
          </a:p>
        </p:txBody>
      </p:sp>
      <p:sp>
        <p:nvSpPr>
          <p:cNvPr id="8" name="TextBox 7"/>
          <p:cNvSpPr txBox="1"/>
          <p:nvPr/>
        </p:nvSpPr>
        <p:spPr>
          <a:xfrm>
            <a:off x="8129154" y="6208294"/>
            <a:ext cx="1316182" cy="369332"/>
          </a:xfrm>
          <a:prstGeom prst="rect">
            <a:avLst/>
          </a:prstGeom>
          <a:noFill/>
        </p:spPr>
        <p:txBody>
          <a:bodyPr wrap="square" rtlCol="0">
            <a:spAutoFit/>
          </a:bodyPr>
          <a:lstStyle/>
          <a:p>
            <a:pPr algn="ctr"/>
            <a:r>
              <a:rPr lang="en-US" dirty="0" smtClean="0"/>
              <a:t>Image #14</a:t>
            </a:r>
            <a:endParaRPr lang="en-US" dirty="0"/>
          </a:p>
        </p:txBody>
      </p:sp>
    </p:spTree>
    <p:extLst>
      <p:ext uri="{BB962C8B-B14F-4D97-AF65-F5344CB8AC3E}">
        <p14:creationId xmlns:p14="http://schemas.microsoft.com/office/powerpoint/2010/main" val="34218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832" y="500062"/>
            <a:ext cx="10515600" cy="1325563"/>
          </a:xfrm>
        </p:spPr>
        <p:txBody>
          <a:bodyPr>
            <a:noAutofit/>
          </a:bodyPr>
          <a:lstStyle/>
          <a:p>
            <a:pPr algn="ctr"/>
            <a:r>
              <a:rPr lang="en-US" sz="2400" dirty="0" smtClean="0"/>
              <a:t>The dust </a:t>
            </a:r>
            <a:r>
              <a:rPr lang="en-US" sz="2400" dirty="0"/>
              <a:t>storms wreaked havoc, choking </a:t>
            </a:r>
            <a:r>
              <a:rPr lang="en-US" sz="2400" dirty="0" smtClean="0"/>
              <a:t>cattle, burying pasture lands, </a:t>
            </a:r>
            <a:r>
              <a:rPr lang="en-US" sz="2400" dirty="0"/>
              <a:t>and </a:t>
            </a:r>
            <a:r>
              <a:rPr lang="en-US" sz="2400" dirty="0" smtClean="0"/>
              <a:t>making the land almost uninhabitable. Thousands of Midwestern family were forced to leave their homes. </a:t>
            </a:r>
            <a:r>
              <a:rPr lang="en-US" altLang="en-US" sz="2400" dirty="0"/>
              <a:t>So many migrated from Oklahoma, they become known as “Okies.”</a:t>
            </a:r>
            <a:r>
              <a:rPr lang="en-US" altLang="en-US" sz="2400" dirty="0">
                <a:solidFill>
                  <a:srgbClr val="FF0000"/>
                </a:solidFill>
              </a:rPr>
              <a:t/>
            </a:r>
            <a:br>
              <a:rPr lang="en-US" altLang="en-US" sz="2400" dirty="0">
                <a:solidFill>
                  <a:srgbClr val="FF0000"/>
                </a:solidFill>
              </a:rPr>
            </a:br>
            <a:endParaRPr lang="en-US" sz="2400" dirty="0"/>
          </a:p>
        </p:txBody>
      </p:sp>
      <p:pic>
        <p:nvPicPr>
          <p:cNvPr id="4" name="Picture 2" descr="D:\The Depression\families on the road.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17706" y="1994067"/>
            <a:ext cx="444770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The Depression\evacuation sa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482848" y="1972816"/>
            <a:ext cx="3527425" cy="4372589"/>
          </a:xfrm>
          <a:prstGeom prst="rect">
            <a:avLst/>
          </a:prstGeom>
          <a:noFill/>
        </p:spPr>
      </p:pic>
      <p:sp>
        <p:nvSpPr>
          <p:cNvPr id="6" name="TextBox 5"/>
          <p:cNvSpPr txBox="1"/>
          <p:nvPr/>
        </p:nvSpPr>
        <p:spPr>
          <a:xfrm>
            <a:off x="2983467" y="6329181"/>
            <a:ext cx="1316182" cy="369332"/>
          </a:xfrm>
          <a:prstGeom prst="rect">
            <a:avLst/>
          </a:prstGeom>
          <a:noFill/>
        </p:spPr>
        <p:txBody>
          <a:bodyPr wrap="square" rtlCol="0">
            <a:spAutoFit/>
          </a:bodyPr>
          <a:lstStyle/>
          <a:p>
            <a:pPr algn="ctr"/>
            <a:r>
              <a:rPr lang="en-US" dirty="0" smtClean="0"/>
              <a:t>Image #15</a:t>
            </a:r>
            <a:endParaRPr lang="en-US" dirty="0"/>
          </a:p>
        </p:txBody>
      </p:sp>
      <p:sp>
        <p:nvSpPr>
          <p:cNvPr id="7" name="TextBox 6"/>
          <p:cNvSpPr txBox="1"/>
          <p:nvPr/>
        </p:nvSpPr>
        <p:spPr>
          <a:xfrm>
            <a:off x="7696199" y="6307930"/>
            <a:ext cx="1316182" cy="369332"/>
          </a:xfrm>
          <a:prstGeom prst="rect">
            <a:avLst/>
          </a:prstGeom>
          <a:noFill/>
        </p:spPr>
        <p:txBody>
          <a:bodyPr wrap="square" rtlCol="0">
            <a:spAutoFit/>
          </a:bodyPr>
          <a:lstStyle/>
          <a:p>
            <a:pPr algn="ctr"/>
            <a:r>
              <a:rPr lang="en-US" dirty="0" smtClean="0"/>
              <a:t>Image #16</a:t>
            </a:r>
            <a:endParaRPr lang="en-US" dirty="0"/>
          </a:p>
        </p:txBody>
      </p:sp>
    </p:spTree>
    <p:extLst>
      <p:ext uri="{BB962C8B-B14F-4D97-AF65-F5344CB8AC3E}">
        <p14:creationId xmlns:p14="http://schemas.microsoft.com/office/powerpoint/2010/main" val="7702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147" y="244809"/>
            <a:ext cx="10515600" cy="1325563"/>
          </a:xfrm>
        </p:spPr>
        <p:txBody>
          <a:bodyPr>
            <a:normAutofit/>
          </a:bodyPr>
          <a:lstStyle/>
          <a:p>
            <a:r>
              <a:rPr lang="en-US" sz="3600" dirty="0" smtClean="0"/>
              <a:t>Franklin D Roosevelt is elected president in 1932 after promising to get America’s economy back on its feet. </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4442" y="1995123"/>
            <a:ext cx="2979069" cy="4496708"/>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885" y="2692030"/>
            <a:ext cx="5453015" cy="3102894"/>
          </a:xfrm>
          <a:prstGeom prst="rect">
            <a:avLst/>
          </a:prstGeom>
        </p:spPr>
      </p:pic>
      <p:sp>
        <p:nvSpPr>
          <p:cNvPr id="9" name="TextBox 8"/>
          <p:cNvSpPr txBox="1"/>
          <p:nvPr/>
        </p:nvSpPr>
        <p:spPr>
          <a:xfrm>
            <a:off x="3285885" y="6488668"/>
            <a:ext cx="1316182" cy="369332"/>
          </a:xfrm>
          <a:prstGeom prst="rect">
            <a:avLst/>
          </a:prstGeom>
          <a:noFill/>
        </p:spPr>
        <p:txBody>
          <a:bodyPr wrap="square" rtlCol="0">
            <a:spAutoFit/>
          </a:bodyPr>
          <a:lstStyle/>
          <a:p>
            <a:pPr algn="ctr"/>
            <a:r>
              <a:rPr lang="en-US" dirty="0" smtClean="0"/>
              <a:t>Image #17</a:t>
            </a:r>
            <a:endParaRPr lang="en-US" dirty="0"/>
          </a:p>
        </p:txBody>
      </p:sp>
      <p:sp>
        <p:nvSpPr>
          <p:cNvPr id="10" name="TextBox 9"/>
          <p:cNvSpPr txBox="1"/>
          <p:nvPr/>
        </p:nvSpPr>
        <p:spPr>
          <a:xfrm>
            <a:off x="8025301" y="5794924"/>
            <a:ext cx="1316182" cy="369332"/>
          </a:xfrm>
          <a:prstGeom prst="rect">
            <a:avLst/>
          </a:prstGeom>
          <a:noFill/>
        </p:spPr>
        <p:txBody>
          <a:bodyPr wrap="square" rtlCol="0">
            <a:spAutoFit/>
          </a:bodyPr>
          <a:lstStyle/>
          <a:p>
            <a:pPr algn="ctr"/>
            <a:r>
              <a:rPr lang="en-US" dirty="0" smtClean="0"/>
              <a:t>Image #18</a:t>
            </a:r>
            <a:endParaRPr lang="en-US" dirty="0"/>
          </a:p>
        </p:txBody>
      </p:sp>
    </p:spTree>
    <p:extLst>
      <p:ext uri="{BB962C8B-B14F-4D97-AF65-F5344CB8AC3E}">
        <p14:creationId xmlns:p14="http://schemas.microsoft.com/office/powerpoint/2010/main" val="60526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5011"/>
            <a:ext cx="10515600" cy="1925052"/>
          </a:xfrm>
        </p:spPr>
        <p:txBody>
          <a:bodyPr>
            <a:noAutofit/>
          </a:bodyPr>
          <a:lstStyle/>
          <a:p>
            <a:pPr algn="ctr"/>
            <a:r>
              <a:rPr lang="en-US" sz="2600" dirty="0" smtClean="0"/>
              <a:t>Roosevelt’s </a:t>
            </a:r>
            <a:r>
              <a:rPr lang="en-US" sz="2600" b="1" dirty="0" smtClean="0"/>
              <a:t>New Deal</a:t>
            </a:r>
            <a:r>
              <a:rPr lang="en-US" sz="2600" dirty="0" smtClean="0"/>
              <a:t>, </a:t>
            </a:r>
            <a:r>
              <a:rPr lang="en-US" sz="2600" dirty="0"/>
              <a:t>a series of programs, </a:t>
            </a:r>
            <a:r>
              <a:rPr lang="en-US" sz="2600" dirty="0" smtClean="0"/>
              <a:t>including </a:t>
            </a:r>
            <a:r>
              <a:rPr lang="en-US" sz="2600" dirty="0"/>
              <a:t>Social Security, that were </a:t>
            </a:r>
            <a:r>
              <a:rPr lang="en-US" sz="2600" dirty="0" smtClean="0"/>
              <a:t>enacted to provide the </a:t>
            </a:r>
            <a:r>
              <a:rPr lang="en-US" sz="2600" dirty="0"/>
              <a:t>"3 </a:t>
            </a:r>
            <a:r>
              <a:rPr lang="en-US" sz="2600" dirty="0" err="1" smtClean="0"/>
              <a:t>Rs</a:t>
            </a:r>
            <a:r>
              <a:rPr lang="en-US" sz="2600" dirty="0" smtClean="0"/>
              <a:t>“:  RELIEF </a:t>
            </a:r>
            <a:r>
              <a:rPr lang="en-US" sz="2600" dirty="0"/>
              <a:t>for the unemployed and poor, </a:t>
            </a:r>
            <a:r>
              <a:rPr lang="en-US" sz="2600" dirty="0" smtClean="0"/>
              <a:t>RECOVERY </a:t>
            </a:r>
            <a:r>
              <a:rPr lang="en-US" sz="2600" dirty="0"/>
              <a:t>of the economy to normal levels, and </a:t>
            </a:r>
            <a:r>
              <a:rPr lang="en-US" sz="2600" dirty="0" smtClean="0"/>
              <a:t>REFORM </a:t>
            </a:r>
            <a:r>
              <a:rPr lang="en-US" sz="2600" dirty="0"/>
              <a:t>of the financial system to prevent a repeat </a:t>
            </a:r>
            <a:r>
              <a:rPr lang="en-US" sz="2600" dirty="0" smtClean="0"/>
              <a:t>depression. These reforms created millions of jobs and put Americans back to work.</a:t>
            </a:r>
            <a:endParaRPr lang="en-US" sz="2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541908"/>
            <a:ext cx="5602687" cy="373777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485" y="2541908"/>
            <a:ext cx="5840272" cy="3737774"/>
          </a:xfrm>
          <a:prstGeom prst="rect">
            <a:avLst/>
          </a:prstGeom>
        </p:spPr>
      </p:pic>
      <p:sp>
        <p:nvSpPr>
          <p:cNvPr id="6" name="TextBox 5"/>
          <p:cNvSpPr txBox="1"/>
          <p:nvPr/>
        </p:nvSpPr>
        <p:spPr>
          <a:xfrm>
            <a:off x="2700252" y="6279682"/>
            <a:ext cx="1316182" cy="369332"/>
          </a:xfrm>
          <a:prstGeom prst="rect">
            <a:avLst/>
          </a:prstGeom>
          <a:noFill/>
        </p:spPr>
        <p:txBody>
          <a:bodyPr wrap="square" rtlCol="0">
            <a:spAutoFit/>
          </a:bodyPr>
          <a:lstStyle/>
          <a:p>
            <a:pPr algn="ctr"/>
            <a:r>
              <a:rPr lang="en-US" dirty="0" smtClean="0"/>
              <a:t>Image #19</a:t>
            </a:r>
            <a:endParaRPr lang="en-US" dirty="0"/>
          </a:p>
        </p:txBody>
      </p:sp>
      <p:sp>
        <p:nvSpPr>
          <p:cNvPr id="7" name="TextBox 6"/>
          <p:cNvSpPr txBox="1"/>
          <p:nvPr/>
        </p:nvSpPr>
        <p:spPr>
          <a:xfrm>
            <a:off x="8140530" y="6279682"/>
            <a:ext cx="1316182" cy="369332"/>
          </a:xfrm>
          <a:prstGeom prst="rect">
            <a:avLst/>
          </a:prstGeom>
          <a:noFill/>
        </p:spPr>
        <p:txBody>
          <a:bodyPr wrap="square" rtlCol="0">
            <a:spAutoFit/>
          </a:bodyPr>
          <a:lstStyle/>
          <a:p>
            <a:pPr algn="ctr"/>
            <a:r>
              <a:rPr lang="en-US" dirty="0" smtClean="0"/>
              <a:t>Image #20</a:t>
            </a:r>
            <a:endParaRPr lang="en-US" dirty="0"/>
          </a:p>
        </p:txBody>
      </p:sp>
    </p:spTree>
    <p:extLst>
      <p:ext uri="{BB962C8B-B14F-4D97-AF65-F5344CB8AC3E}">
        <p14:creationId xmlns:p14="http://schemas.microsoft.com/office/powerpoint/2010/main" val="357891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6291" y="2687926"/>
            <a:ext cx="9144000" cy="2387600"/>
          </a:xfrm>
        </p:spPr>
        <p:txBody>
          <a:bodyPr>
            <a:noAutofit/>
          </a:bodyPr>
          <a:lstStyle/>
          <a:p>
            <a:r>
              <a:rPr lang="en-US" sz="11500" dirty="0" smtClean="0">
                <a:latin typeface="3 Times Recycled Old Newspaper" panose="02000000000000000000" pitchFamily="2" charset="0"/>
              </a:rPr>
              <a:t>The Great Depression in Photographs</a:t>
            </a:r>
            <a:endParaRPr lang="en-US" sz="11500" dirty="0">
              <a:latin typeface="3 Times Recycled Old Newspaper" panose="02000000000000000000" pitchFamily="2" charset="0"/>
            </a:endParaRPr>
          </a:p>
        </p:txBody>
      </p:sp>
    </p:spTree>
    <p:extLst>
      <p:ext uri="{BB962C8B-B14F-4D97-AF65-F5344CB8AC3E}">
        <p14:creationId xmlns:p14="http://schemas.microsoft.com/office/powerpoint/2010/main" val="3874537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The Stock Market crashes on October </a:t>
            </a:r>
            <a:r>
              <a:rPr lang="en-US" sz="3200" dirty="0"/>
              <a:t>1929, which sent Wall Street into a panic and wiped out millions of investors</a:t>
            </a:r>
            <a:r>
              <a:rPr lang="en-US" sz="3200" dirty="0" smtClean="0"/>
              <a:t>. Banks began to fail and panic spread.</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0285" y="1908752"/>
            <a:ext cx="6111429" cy="4351338"/>
          </a:xfrm>
        </p:spPr>
      </p:pic>
      <p:sp>
        <p:nvSpPr>
          <p:cNvPr id="6" name="TextBox 5"/>
          <p:cNvSpPr txBox="1"/>
          <p:nvPr/>
        </p:nvSpPr>
        <p:spPr>
          <a:xfrm>
            <a:off x="5437908" y="6293488"/>
            <a:ext cx="1316182" cy="369332"/>
          </a:xfrm>
          <a:prstGeom prst="rect">
            <a:avLst/>
          </a:prstGeom>
          <a:noFill/>
        </p:spPr>
        <p:txBody>
          <a:bodyPr wrap="square" rtlCol="0">
            <a:spAutoFit/>
          </a:bodyPr>
          <a:lstStyle/>
          <a:p>
            <a:pPr algn="ctr"/>
            <a:r>
              <a:rPr lang="en-US" dirty="0" smtClean="0"/>
              <a:t>Image #1</a:t>
            </a:r>
            <a:endParaRPr lang="en-US" dirty="0"/>
          </a:p>
        </p:txBody>
      </p:sp>
    </p:spTree>
    <p:extLst>
      <p:ext uri="{BB962C8B-B14F-4D97-AF65-F5344CB8AC3E}">
        <p14:creationId xmlns:p14="http://schemas.microsoft.com/office/powerpoint/2010/main" val="2453704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0436"/>
            <a:ext cx="10515600" cy="997961"/>
          </a:xfrm>
        </p:spPr>
        <p:txBody>
          <a:bodyPr>
            <a:noAutofit/>
          </a:bodyPr>
          <a:lstStyle/>
          <a:p>
            <a:pPr algn="ctr"/>
            <a:r>
              <a:rPr lang="en-US" altLang="en-US" sz="2800" dirty="0"/>
              <a:t>People who had gone to bed with thousands of dollars in the bank woke up to discover that they only had the money in their pockets.</a:t>
            </a:r>
            <a:br>
              <a:rPr lang="en-US" altLang="en-US" sz="2800" dirty="0"/>
            </a:br>
            <a:endParaRPr lang="en-US" sz="2800" dirty="0"/>
          </a:p>
        </p:txBody>
      </p:sp>
      <p:pic>
        <p:nvPicPr>
          <p:cNvPr id="4" name="Picture 2" descr="D:\The Depression\car for sal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8747" y="1533731"/>
            <a:ext cx="7634287" cy="504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677399" y="6092141"/>
            <a:ext cx="1316182" cy="369332"/>
          </a:xfrm>
          <a:prstGeom prst="rect">
            <a:avLst/>
          </a:prstGeom>
          <a:noFill/>
        </p:spPr>
        <p:txBody>
          <a:bodyPr wrap="square" rtlCol="0">
            <a:spAutoFit/>
          </a:bodyPr>
          <a:lstStyle/>
          <a:p>
            <a:pPr algn="ctr"/>
            <a:r>
              <a:rPr lang="en-US" dirty="0" smtClean="0"/>
              <a:t>Image #2</a:t>
            </a:r>
            <a:endParaRPr lang="en-US" dirty="0"/>
          </a:p>
        </p:txBody>
      </p:sp>
    </p:spTree>
    <p:extLst>
      <p:ext uri="{BB962C8B-B14F-4D97-AF65-F5344CB8AC3E}">
        <p14:creationId xmlns:p14="http://schemas.microsoft.com/office/powerpoint/2010/main" val="2168807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6" y="118370"/>
            <a:ext cx="11568545" cy="1385888"/>
          </a:xfrm>
        </p:spPr>
        <p:txBody>
          <a:bodyPr>
            <a:noAutofit/>
          </a:bodyPr>
          <a:lstStyle/>
          <a:p>
            <a:pPr algn="ctr"/>
            <a:r>
              <a:rPr lang="en-US" sz="2600" dirty="0"/>
              <a:t>C</a:t>
            </a:r>
            <a:r>
              <a:rPr lang="en-US" sz="2600" dirty="0" smtClean="0"/>
              <a:t>onsumer </a:t>
            </a:r>
            <a:r>
              <a:rPr lang="en-US" sz="2600" dirty="0"/>
              <a:t>spending and investment dropped, causing steep declines in industrial output and rising levels of unemployment as failing companies laid off workers.</a:t>
            </a:r>
            <a:r>
              <a:rPr lang="en-GB" sz="2600" dirty="0" smtClean="0"/>
              <a:t>At </a:t>
            </a:r>
            <a:r>
              <a:rPr lang="en-GB" sz="2600" dirty="0"/>
              <a:t>the height of the Depression in 1933, nearly 25% of the Nation's total work force, 12,830,000 people, were unemployed.</a:t>
            </a:r>
            <a:endParaRPr lang="en-US" sz="2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1699" y="1662545"/>
            <a:ext cx="7748598" cy="4995603"/>
          </a:xfrm>
        </p:spPr>
      </p:pic>
      <p:sp>
        <p:nvSpPr>
          <p:cNvPr id="5" name="TextBox 4"/>
          <p:cNvSpPr txBox="1"/>
          <p:nvPr/>
        </p:nvSpPr>
        <p:spPr>
          <a:xfrm>
            <a:off x="9970297" y="6269073"/>
            <a:ext cx="1316182" cy="369332"/>
          </a:xfrm>
          <a:prstGeom prst="rect">
            <a:avLst/>
          </a:prstGeom>
          <a:noFill/>
        </p:spPr>
        <p:txBody>
          <a:bodyPr wrap="square" rtlCol="0">
            <a:spAutoFit/>
          </a:bodyPr>
          <a:lstStyle/>
          <a:p>
            <a:pPr algn="ctr"/>
            <a:r>
              <a:rPr lang="en-US" dirty="0" smtClean="0"/>
              <a:t>Image #3</a:t>
            </a:r>
            <a:endParaRPr lang="en-US" dirty="0"/>
          </a:p>
        </p:txBody>
      </p:sp>
    </p:spTree>
    <p:extLst>
      <p:ext uri="{BB962C8B-B14F-4D97-AF65-F5344CB8AC3E}">
        <p14:creationId xmlns:p14="http://schemas.microsoft.com/office/powerpoint/2010/main" val="81398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t>Bread lines, soup kitchens and rising numbers of homeless people became more and more common in America’s towns and cities.</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48474" y="1690688"/>
            <a:ext cx="7495051" cy="4691729"/>
          </a:xfrm>
        </p:spPr>
      </p:pic>
      <p:sp>
        <p:nvSpPr>
          <p:cNvPr id="5" name="TextBox 4"/>
          <p:cNvSpPr txBox="1"/>
          <p:nvPr/>
        </p:nvSpPr>
        <p:spPr>
          <a:xfrm>
            <a:off x="10005774" y="6013085"/>
            <a:ext cx="1316182" cy="369332"/>
          </a:xfrm>
          <a:prstGeom prst="rect">
            <a:avLst/>
          </a:prstGeom>
          <a:noFill/>
        </p:spPr>
        <p:txBody>
          <a:bodyPr wrap="square" rtlCol="0">
            <a:spAutoFit/>
          </a:bodyPr>
          <a:lstStyle/>
          <a:p>
            <a:pPr algn="ctr"/>
            <a:r>
              <a:rPr lang="en-US" dirty="0" smtClean="0"/>
              <a:t>Image #4</a:t>
            </a:r>
            <a:endParaRPr lang="en-US" dirty="0"/>
          </a:p>
        </p:txBody>
      </p:sp>
    </p:spTree>
    <p:extLst>
      <p:ext uri="{BB962C8B-B14F-4D97-AF65-F5344CB8AC3E}">
        <p14:creationId xmlns:p14="http://schemas.microsoft.com/office/powerpoint/2010/main" val="2736302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Many men traveled around the country seeking work, unfortunately there was nowhere to go. </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9716" y="1690688"/>
            <a:ext cx="6312568" cy="4719814"/>
          </a:xfrm>
        </p:spPr>
      </p:pic>
      <p:sp>
        <p:nvSpPr>
          <p:cNvPr id="5" name="TextBox 4"/>
          <p:cNvSpPr txBox="1"/>
          <p:nvPr/>
        </p:nvSpPr>
        <p:spPr>
          <a:xfrm>
            <a:off x="9455726" y="6041170"/>
            <a:ext cx="1316182" cy="369332"/>
          </a:xfrm>
          <a:prstGeom prst="rect">
            <a:avLst/>
          </a:prstGeom>
          <a:noFill/>
        </p:spPr>
        <p:txBody>
          <a:bodyPr wrap="square" rtlCol="0">
            <a:spAutoFit/>
          </a:bodyPr>
          <a:lstStyle/>
          <a:p>
            <a:pPr algn="ctr"/>
            <a:r>
              <a:rPr lang="en-US" dirty="0" smtClean="0"/>
              <a:t>Image #5</a:t>
            </a:r>
            <a:endParaRPr lang="en-US" dirty="0"/>
          </a:p>
        </p:txBody>
      </p:sp>
    </p:spTree>
    <p:extLst>
      <p:ext uri="{BB962C8B-B14F-4D97-AF65-F5344CB8AC3E}">
        <p14:creationId xmlns:p14="http://schemas.microsoft.com/office/powerpoint/2010/main" val="2522818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600" dirty="0" smtClean="0"/>
              <a:t>Despite the danger, it was common for men, women, and children to “ride the rails” in search of work. </a:t>
            </a:r>
            <a:r>
              <a:rPr lang="en-US" sz="2600" dirty="0"/>
              <a:t>At least 6,500 </a:t>
            </a:r>
            <a:r>
              <a:rPr lang="en-US" sz="2600" dirty="0" smtClean="0"/>
              <a:t>“hoboes” </a:t>
            </a:r>
            <a:r>
              <a:rPr lang="en-US" sz="2600" dirty="0"/>
              <a:t>were killed in one year either in accidents or by railroad "bulls," brutal guards hired by the railroads to make sure the trains carried only paying customers.</a:t>
            </a:r>
            <a:endParaRPr lang="en-US" sz="2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76016" y="1825625"/>
            <a:ext cx="6239968" cy="4351338"/>
          </a:xfrm>
        </p:spPr>
      </p:pic>
      <p:sp>
        <p:nvSpPr>
          <p:cNvPr id="5" name="TextBox 4"/>
          <p:cNvSpPr txBox="1"/>
          <p:nvPr/>
        </p:nvSpPr>
        <p:spPr>
          <a:xfrm>
            <a:off x="5437908" y="6293488"/>
            <a:ext cx="1316182" cy="369332"/>
          </a:xfrm>
          <a:prstGeom prst="rect">
            <a:avLst/>
          </a:prstGeom>
          <a:noFill/>
        </p:spPr>
        <p:txBody>
          <a:bodyPr wrap="square" rtlCol="0">
            <a:spAutoFit/>
          </a:bodyPr>
          <a:lstStyle/>
          <a:p>
            <a:pPr algn="ctr"/>
            <a:r>
              <a:rPr lang="en-US" dirty="0" smtClean="0"/>
              <a:t>Image #6</a:t>
            </a:r>
            <a:endParaRPr lang="en-US" dirty="0"/>
          </a:p>
        </p:txBody>
      </p:sp>
    </p:spTree>
    <p:extLst>
      <p:ext uri="{BB962C8B-B14F-4D97-AF65-F5344CB8AC3E}">
        <p14:creationId xmlns:p14="http://schemas.microsoft.com/office/powerpoint/2010/main" val="1405910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 Many families were torn apart. In New York City alone, 20,000 children were placed in institutions because their parents couldn’t support them.</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8806" y="1876924"/>
            <a:ext cx="3356663" cy="436366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41180"/>
            <a:ext cx="4672263" cy="3835149"/>
          </a:xfrm>
          <a:prstGeom prst="rect">
            <a:avLst/>
          </a:prstGeom>
        </p:spPr>
      </p:pic>
      <p:sp>
        <p:nvSpPr>
          <p:cNvPr id="7" name="TextBox 6"/>
          <p:cNvSpPr txBox="1"/>
          <p:nvPr/>
        </p:nvSpPr>
        <p:spPr>
          <a:xfrm>
            <a:off x="3329046" y="6240587"/>
            <a:ext cx="1316182" cy="369332"/>
          </a:xfrm>
          <a:prstGeom prst="rect">
            <a:avLst/>
          </a:prstGeom>
          <a:noFill/>
        </p:spPr>
        <p:txBody>
          <a:bodyPr wrap="square" rtlCol="0">
            <a:spAutoFit/>
          </a:bodyPr>
          <a:lstStyle/>
          <a:p>
            <a:pPr algn="ctr"/>
            <a:r>
              <a:rPr lang="en-US" dirty="0" smtClean="0"/>
              <a:t>Image #7</a:t>
            </a:r>
            <a:endParaRPr lang="en-US" dirty="0"/>
          </a:p>
        </p:txBody>
      </p:sp>
      <p:sp>
        <p:nvSpPr>
          <p:cNvPr id="8" name="TextBox 7"/>
          <p:cNvSpPr txBox="1"/>
          <p:nvPr/>
        </p:nvSpPr>
        <p:spPr>
          <a:xfrm>
            <a:off x="7774040" y="6015658"/>
            <a:ext cx="1316182" cy="369332"/>
          </a:xfrm>
          <a:prstGeom prst="rect">
            <a:avLst/>
          </a:prstGeom>
          <a:noFill/>
        </p:spPr>
        <p:txBody>
          <a:bodyPr wrap="square" rtlCol="0">
            <a:spAutoFit/>
          </a:bodyPr>
          <a:lstStyle/>
          <a:p>
            <a:pPr algn="ctr"/>
            <a:r>
              <a:rPr lang="en-US" dirty="0" smtClean="0"/>
              <a:t>Image #8</a:t>
            </a:r>
            <a:endParaRPr lang="en-US" dirty="0"/>
          </a:p>
        </p:txBody>
      </p:sp>
    </p:spTree>
    <p:extLst>
      <p:ext uri="{BB962C8B-B14F-4D97-AF65-F5344CB8AC3E}">
        <p14:creationId xmlns:p14="http://schemas.microsoft.com/office/powerpoint/2010/main" val="3188824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4544</TotalTime>
  <Words>516</Words>
  <Application>Microsoft Office PowerPoint</Application>
  <PresentationFormat>Widescreen</PresentationFormat>
  <Paragraphs>38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3 Times Recycled Old Newspaper</vt:lpstr>
      <vt:lpstr>Arial</vt:lpstr>
      <vt:lpstr>Calibri</vt:lpstr>
      <vt:lpstr>Calibri Light</vt:lpstr>
      <vt:lpstr>DJB Pokey Dots</vt:lpstr>
      <vt:lpstr>Papa Bear</vt:lpstr>
      <vt:lpstr>Office Theme</vt:lpstr>
      <vt:lpstr>Welcome!</vt:lpstr>
      <vt:lpstr>The Great Depression in Photographs</vt:lpstr>
      <vt:lpstr>The Stock Market crashes on October 1929, which sent Wall Street into a panic and wiped out millions of investors. Banks began to fail and panic spread.</vt:lpstr>
      <vt:lpstr>People who had gone to bed with thousands of dollars in the bank woke up to discover that they only had the money in their pockets. </vt:lpstr>
      <vt:lpstr>Consumer spending and investment dropped, causing steep declines in industrial output and rising levels of unemployment as failing companies laid off workers.At the height of the Depression in 1933, nearly 25% of the Nation's total work force, 12,830,000 people, were unemployed.</vt:lpstr>
      <vt:lpstr>Bread lines, soup kitchens and rising numbers of homeless people became more and more common in America’s towns and cities.</vt:lpstr>
      <vt:lpstr>Many men traveled around the country seeking work, unfortunately there was nowhere to go. </vt:lpstr>
      <vt:lpstr>Despite the danger, it was common for men, women, and children to “ride the rails” in search of work. At least 6,500 “hoboes” were killed in one year either in accidents or by railroad "bulls," brutal guards hired by the railroads to make sure the trains carried only paying customers.</vt:lpstr>
      <vt:lpstr> Many families were torn apart. In New York City alone, 20,000 children were placed in institutions because their parents couldn’t support them.</vt:lpstr>
      <vt:lpstr>As the Depression worsened and millions of urban and rural families lost their jobs and depleted their savings, they also lost their homes. Desperate for shelter, homeless citizens built shantytowns in and around cities across the nation. These camps came to be called Hoovervilles, after the president.</vt:lpstr>
      <vt:lpstr>In the early 1930s prices dropped so low, because the demand for crops decreased drastically after the war, that many farmers went bankrupt and lost their farms. In some cases, crops were left to rot in the fields while people around the country starved. </vt:lpstr>
      <vt:lpstr>The Dust Bowl was the name given to the Great Plains region devastated by drought in the 1930s. The 150,000-square-mile area has little rainfall, light soil, and high winds, a potentially destructive combination. When drought struck from 1934 to 1937, the soil lacked the stronger root system of grass as an anchor, so the winds easily picked up the loose topsoil and swirled it into dense dust clouds, called “black blizzards.”</vt:lpstr>
      <vt:lpstr>The dust storms wreaked havoc, choking cattle, burying pasture lands, and making the land almost uninhabitable. Thousands of Midwestern family were forced to leave their homes. So many migrated from Oklahoma, they become known as “Okies.” </vt:lpstr>
      <vt:lpstr>Franklin D Roosevelt is elected president in 1932 after promising to get America’s economy back on its feet. </vt:lpstr>
      <vt:lpstr>Roosevelt’s New Deal, a series of programs, including Social Security, that were enacted to provide the "3 Rs“:  RELIEF for the unemployed and poor, RECOVERY of the economy to normal levels, and REFORM of the financial system to prevent a repeat depression. These reforms created millions of jobs and put Americans back to work.</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 in Photographs</dc:title>
  <dc:creator>Megan Towell</dc:creator>
  <cp:lastModifiedBy>Megan Towell</cp:lastModifiedBy>
  <cp:revision>18</cp:revision>
  <dcterms:created xsi:type="dcterms:W3CDTF">2017-03-11T16:20:10Z</dcterms:created>
  <dcterms:modified xsi:type="dcterms:W3CDTF">2017-03-14T20:04:14Z</dcterms:modified>
</cp:coreProperties>
</file>